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5"/>
  </p:notesMasterIdLst>
  <p:sldIdLst>
    <p:sldId id="297" r:id="rId2"/>
    <p:sldId id="328" r:id="rId3"/>
    <p:sldId id="298" r:id="rId4"/>
    <p:sldId id="299" r:id="rId5"/>
    <p:sldId id="300" r:id="rId6"/>
    <p:sldId id="337" r:id="rId7"/>
    <p:sldId id="301" r:id="rId8"/>
    <p:sldId id="302" r:id="rId9"/>
    <p:sldId id="303" r:id="rId10"/>
    <p:sldId id="304" r:id="rId11"/>
    <p:sldId id="305" r:id="rId12"/>
    <p:sldId id="306" r:id="rId13"/>
    <p:sldId id="290" r:id="rId14"/>
    <p:sldId id="291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29" r:id="rId25"/>
    <p:sldId id="332" r:id="rId26"/>
    <p:sldId id="316" r:id="rId27"/>
    <p:sldId id="336" r:id="rId28"/>
    <p:sldId id="334" r:id="rId29"/>
    <p:sldId id="331" r:id="rId30"/>
    <p:sldId id="333" r:id="rId31"/>
    <p:sldId id="335" r:id="rId32"/>
    <p:sldId id="324" r:id="rId33"/>
    <p:sldId id="325" r:id="rId3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007434"/>
    <a:srgbClr val="008E40"/>
    <a:srgbClr val="CCFFCC"/>
    <a:srgbClr val="AD0000"/>
    <a:srgbClr val="FFA80F"/>
    <a:srgbClr val="CE44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 autoAdjust="0"/>
    <p:restoredTop sz="94660"/>
  </p:normalViewPr>
  <p:slideViewPr>
    <p:cSldViewPr>
      <p:cViewPr varScale="1">
        <p:scale>
          <a:sx n="127" d="100"/>
          <a:sy n="127" d="100"/>
        </p:scale>
        <p:origin x="672" y="11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58AFC-47C8-4EEE-B3FB-BE62E9E786BD}" type="datetimeFigureOut">
              <a:rPr lang="en-CA" smtClean="0"/>
              <a:t>2018-10-17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9E00B-9F5F-4B10-9C0E-080C988DA61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1554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E1C4F-DE36-4DCF-9C61-1E8678A645F2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75164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44F10-0FBC-4B40-8F55-1BC7286095A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036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E0D23-6AAB-4B52-AEE8-21C1FD2329E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952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E57D6-06F5-445C-BEC8-77FA69CF2F7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7516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E00B-9F5F-4B10-9C0E-080C988DA61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4219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FEB85D-C5F9-43FE-81A3-80B0993E5F8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644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D3FBF7-62C8-496A-B144-DF0F7FEEEFE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8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A24FF2-7CCC-49F5-8977-24099734B4DF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636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87C24-EC43-415C-8E0D-DE20A2C41705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487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7B9435-486E-415A-9CC3-9BA73F5C8E7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09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71050-87E4-4FE9-BD89-5C79E9F023B6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2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1DEF6-8098-428E-B56B-3035FDE0A4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315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FB8D92-BE5A-41D0-856F-CA4C665E2F3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214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BB574-D754-4B7E-982E-E35E1DCD97A5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052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9B593-B098-4E69-BC73-1E20D93285AC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3273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90AF64-FEFE-44B5-A90D-BAC77D511088}" type="slidenum">
              <a:rPr kumimoji="0" lang="en-US" altLang="en-US" sz="1000" smtClean="0">
                <a:latin typeface="Algerian" panose="04020705040A02060702" pitchFamily="82" charset="0"/>
              </a:rPr>
              <a:pPr>
                <a:spcBef>
                  <a:spcPct val="0"/>
                </a:spcBef>
              </a:pPr>
              <a:t>24</a:t>
            </a:fld>
            <a:endParaRPr kumimoji="0" lang="en-US" altLang="en-US" sz="1000" smtClean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602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5159BF8-3CD9-412B-9493-701C4098681D}" type="slidenum">
              <a:rPr kumimoji="0" lang="en-US" altLang="en-US" sz="1000" smtClean="0">
                <a:latin typeface="Algerian" panose="04020705040A02060702" pitchFamily="82" charset="0"/>
              </a:rPr>
              <a:pPr>
                <a:spcBef>
                  <a:spcPct val="0"/>
                </a:spcBef>
              </a:pPr>
              <a:t>25</a:t>
            </a:fld>
            <a:endParaRPr kumimoji="0" lang="en-US" altLang="en-US" sz="1000" smtClean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248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685EE-257B-4592-A531-A5AEB42ADB0F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9962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2964C-C271-476A-904A-55300D4A3280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576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 dirty="0">
              <a:cs typeface="Arial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224EC6-CC4F-4740-AE78-950255892A1D}" type="slidenum">
              <a:rPr lang="en-US" altLang="en-US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24917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 dirty="0">
              <a:cs typeface="Arial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D2807-C07C-426B-87FA-850704DD0481}" type="slidenum">
              <a:rPr lang="en-US" altLang="en-US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86640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 dirty="0">
              <a:cs typeface="Arial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AB14D5-1A62-4D32-AFFF-051AA0874DC3}" type="slidenum">
              <a:rPr lang="en-US" altLang="en-US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377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9E210-2F74-4ABF-937E-012EB87E231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51551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107D9-0147-4635-B2F2-53411CF82864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2188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6D541-5B77-42CB-9056-095C461C6A7C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8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C23B4-C583-4721-8AB0-5435CAE0FD3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16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71409-42D5-4549-AFFB-F405863499B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5095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7118A1-D327-4205-AF4A-3EDD050203A6}" type="slidenum">
              <a:rPr kumimoji="0" lang="en-US" altLang="en-US" sz="1000" smtClean="0">
                <a:latin typeface="Algerian" panose="04020705040A02060702" pitchFamily="82" charset="0"/>
              </a:rPr>
              <a:pPr>
                <a:spcBef>
                  <a:spcPct val="0"/>
                </a:spcBef>
              </a:pPr>
              <a:t>6</a:t>
            </a:fld>
            <a:endParaRPr kumimoji="0" lang="en-US" altLang="en-US" sz="1000" smtClean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369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12923-A993-45DC-9E52-ADA4B9C8EA6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231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A0FDD-3FEF-45A9-B094-228C814A105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669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C379E6E1-CF69-4E76-8B8A-CB9B0D8D9ECB}" type="slidenum">
              <a:rPr lang="en-US" altLang="en-US" sz="1200" u="sng">
                <a:latin typeface="Times New Roman" pitchFamily="18" charset="0"/>
              </a:rPr>
              <a:pPr algn="r" eaLnBrk="0" hangingPunct="0"/>
              <a:t>9</a:t>
            </a:fld>
            <a:endParaRPr lang="en-US" altLang="en-US" sz="1200" u="sng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34238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958"/>
            <a:ext cx="9144000" cy="2069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502838"/>
            <a:ext cx="7086600" cy="1520913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026834"/>
            <a:ext cx="7086600" cy="57150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3595273"/>
            <a:ext cx="2183130" cy="312202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55E41A87-CE14-4084-BDB1-1685428B60DD}" type="datetime1">
              <a:rPr lang="en-CA" smtClean="0"/>
              <a:pPr/>
              <a:t>2018-10-17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3603205"/>
            <a:ext cx="4800600" cy="304271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CA"/>
              <a:t>Islamic Housing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192389"/>
            <a:ext cx="2057400" cy="304271"/>
          </a:xfrm>
        </p:spPr>
        <p:txBody>
          <a:bodyPr/>
          <a:lstStyle/>
          <a:p>
            <a:fld id="{8E51B602-5E27-4DD1-9486-D540C4DD8C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009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3914467"/>
            <a:ext cx="8116526" cy="68279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784533"/>
            <a:ext cx="8116380" cy="289846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597263"/>
            <a:ext cx="8115300" cy="584974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59487-86FA-481E-9B21-DC02ACB1C7D3}" type="datetime1">
              <a:rPr lang="en-CA" smtClean="0"/>
              <a:t>2018-10-17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Islamic Housing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B602-5E27-4DD1-9486-D540C4DD8C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120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958"/>
            <a:ext cx="9144000" cy="2069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27944"/>
            <a:ext cx="8115300" cy="2335389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040945"/>
            <a:ext cx="7597887" cy="83255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17500"/>
            <a:ext cx="2183130" cy="304271"/>
          </a:xfrm>
        </p:spPr>
        <p:txBody>
          <a:bodyPr/>
          <a:lstStyle>
            <a:lvl1pPr algn="r">
              <a:defRPr/>
            </a:lvl1pPr>
          </a:lstStyle>
          <a:p>
            <a:fld id="{D7406364-FB3E-4186-B327-62CA9828E9FB}" type="datetime1">
              <a:rPr lang="en-CA" smtClean="0"/>
              <a:t>2018-10-17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16618"/>
            <a:ext cx="5243619" cy="304271"/>
          </a:xfrm>
        </p:spPr>
        <p:txBody>
          <a:bodyPr/>
          <a:lstStyle/>
          <a:p>
            <a:r>
              <a:rPr lang="en-CA"/>
              <a:t>Islamic Housing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17500"/>
            <a:ext cx="482811" cy="304271"/>
          </a:xfrm>
        </p:spPr>
        <p:txBody>
          <a:bodyPr/>
          <a:lstStyle/>
          <a:p>
            <a:fld id="{8E51B602-5E27-4DD1-9486-D540C4DD8C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7985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958"/>
            <a:ext cx="9144000" cy="2069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627944"/>
            <a:ext cx="7613650" cy="2170413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2804631"/>
            <a:ext cx="7194552" cy="37036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299886"/>
            <a:ext cx="7613650" cy="566559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17500"/>
            <a:ext cx="2183130" cy="304271"/>
          </a:xfrm>
        </p:spPr>
        <p:txBody>
          <a:bodyPr/>
          <a:lstStyle>
            <a:lvl1pPr algn="r">
              <a:defRPr/>
            </a:lvl1pPr>
          </a:lstStyle>
          <a:p>
            <a:fld id="{6EE131C8-DFC0-40AB-B36C-A5F5DD8C2ED0}" type="datetime1">
              <a:rPr lang="en-CA" smtClean="0"/>
              <a:t>2018-10-17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16618"/>
            <a:ext cx="5243619" cy="304271"/>
          </a:xfrm>
        </p:spPr>
        <p:txBody>
          <a:bodyPr/>
          <a:lstStyle/>
          <a:p>
            <a:r>
              <a:rPr lang="en-CA"/>
              <a:t>Islamic Housing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17500"/>
            <a:ext cx="482811" cy="304271"/>
          </a:xfrm>
        </p:spPr>
        <p:txBody>
          <a:bodyPr/>
          <a:lstStyle/>
          <a:p>
            <a:fld id="{8E51B602-5E27-4DD1-9486-D540C4DD8C6E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357188" y="777875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251075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5459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958"/>
            <a:ext cx="9144000" cy="2069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937251"/>
            <a:ext cx="7609640" cy="209319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040263"/>
            <a:ext cx="7608491" cy="833238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15736"/>
            <a:ext cx="2183130" cy="304271"/>
          </a:xfrm>
        </p:spPr>
        <p:txBody>
          <a:bodyPr/>
          <a:lstStyle>
            <a:lvl1pPr algn="r">
              <a:defRPr/>
            </a:lvl1pPr>
          </a:lstStyle>
          <a:p>
            <a:fld id="{EB7382E3-6BC5-4A4F-B192-89217718F3D0}" type="datetime1">
              <a:rPr lang="en-CA" smtClean="0"/>
              <a:t>2018-10-17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15736"/>
            <a:ext cx="5243619" cy="304271"/>
          </a:xfrm>
        </p:spPr>
        <p:txBody>
          <a:bodyPr/>
          <a:lstStyle/>
          <a:p>
            <a:r>
              <a:rPr lang="en-CA"/>
              <a:t>Islamic Housing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17500"/>
            <a:ext cx="482811" cy="304271"/>
          </a:xfrm>
        </p:spPr>
        <p:txBody>
          <a:bodyPr/>
          <a:lstStyle/>
          <a:p>
            <a:fld id="{8E51B602-5E27-4DD1-9486-D540C4DD8C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5100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635000"/>
            <a:ext cx="6457949" cy="108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1835067"/>
            <a:ext cx="2592324" cy="51443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420471"/>
            <a:ext cx="2592324" cy="276177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834444"/>
            <a:ext cx="2592324" cy="52211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420056"/>
            <a:ext cx="2592324" cy="276218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1827388"/>
            <a:ext cx="2592324" cy="52211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420471"/>
            <a:ext cx="2592324" cy="276177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B52-FF47-4D31-BFB9-05C5BF2CDEEE}" type="datetime1">
              <a:rPr lang="en-CA" smtClean="0"/>
              <a:t>2018-10-17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Islamic Housing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B602-5E27-4DD1-9486-D540C4DD8C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4092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635000"/>
            <a:ext cx="6457949" cy="1079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3492500"/>
            <a:ext cx="2588687" cy="56897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1968500"/>
            <a:ext cx="2588687" cy="1270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061470"/>
            <a:ext cx="2588687" cy="11207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3492500"/>
            <a:ext cx="2586701" cy="56897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1968500"/>
            <a:ext cx="2586702" cy="1270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061469"/>
            <a:ext cx="2586701" cy="11207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3492500"/>
            <a:ext cx="2592352" cy="56897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1968500"/>
            <a:ext cx="2585909" cy="1270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061468"/>
            <a:ext cx="2589334" cy="11207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8D16-117D-4505-B925-6BD639149A9D}" type="datetime1">
              <a:rPr lang="en-CA" smtClean="0"/>
              <a:t>2018-10-17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Islamic Housing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B602-5E27-4DD1-9486-D540C4DD8C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29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828799"/>
            <a:ext cx="8115300" cy="3353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88A2-D831-4FB1-AF85-348192A070E3}" type="datetime1">
              <a:rPr lang="en-CA" smtClean="0"/>
              <a:t>2018-10-17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Islamic Housing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B602-5E27-4DD1-9486-D540C4DD8C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308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958"/>
            <a:ext cx="9144000" cy="206904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620889"/>
            <a:ext cx="1543050" cy="32526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620890"/>
            <a:ext cx="6153151" cy="32526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16618"/>
            <a:ext cx="2183130" cy="304271"/>
          </a:xfrm>
        </p:spPr>
        <p:txBody>
          <a:bodyPr/>
          <a:lstStyle>
            <a:lvl1pPr algn="r">
              <a:defRPr/>
            </a:lvl1pPr>
          </a:lstStyle>
          <a:p>
            <a:fld id="{8EADC7F5-1E5C-416B-BE10-C9402B03DF28}" type="datetime1">
              <a:rPr lang="en-CA" smtClean="0"/>
              <a:t>2018-10-17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17500"/>
            <a:ext cx="5243619" cy="304271"/>
          </a:xfrm>
        </p:spPr>
        <p:txBody>
          <a:bodyPr/>
          <a:lstStyle/>
          <a:p>
            <a:r>
              <a:rPr lang="en-CA"/>
              <a:t>Islamic Housing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17500"/>
            <a:ext cx="482811" cy="304271"/>
          </a:xfrm>
        </p:spPr>
        <p:txBody>
          <a:bodyPr/>
          <a:lstStyle/>
          <a:p>
            <a:fld id="{8E51B602-5E27-4DD1-9486-D540C4DD8C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867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5E48C-BDD8-40C4-A6E5-AA200E0A72EB}" type="datetime1">
              <a:rPr lang="en-CA" smtClean="0"/>
              <a:t>2018-10-17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Islamic Housing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B602-5E27-4DD1-9486-D540C4DD8C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444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958"/>
            <a:ext cx="9144000" cy="20690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27945"/>
            <a:ext cx="8115299" cy="2334946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034771"/>
            <a:ext cx="7867650" cy="796396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17500"/>
            <a:ext cx="2183130" cy="304271"/>
          </a:xfrm>
        </p:spPr>
        <p:txBody>
          <a:bodyPr/>
          <a:lstStyle>
            <a:lvl1pPr algn="r">
              <a:defRPr>
                <a:solidFill>
                  <a:srgbClr val="FFFF00"/>
                </a:solidFill>
              </a:defRPr>
            </a:lvl1pPr>
          </a:lstStyle>
          <a:p>
            <a:fld id="{FA33252A-9FEE-441D-8EF2-F5668C9E0C5D}" type="datetime1">
              <a:rPr lang="en-CA" smtClean="0"/>
              <a:pPr/>
              <a:t>2018-10-17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17501"/>
            <a:ext cx="5243619" cy="303388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CA"/>
              <a:t>Islamic Housing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17500"/>
            <a:ext cx="482811" cy="304271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8E51B602-5E27-4DD1-9486-D540C4DD8C6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416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828799"/>
            <a:ext cx="4000500" cy="3353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799"/>
            <a:ext cx="4000500" cy="33534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2973F-6B0E-4333-BEBA-69C1011CFF96}" type="datetime1">
              <a:rPr lang="en-CA" smtClean="0"/>
              <a:t>2018-10-17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Islamic Housing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B602-5E27-4DD1-9486-D540C4DD8C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68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635000"/>
            <a:ext cx="6457950" cy="1079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1819835"/>
            <a:ext cx="3809993" cy="686593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610555"/>
            <a:ext cx="3983831" cy="25716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819835"/>
            <a:ext cx="3829050" cy="686593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032" y="2425452"/>
            <a:ext cx="4000500" cy="25716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B31E5-DD67-431A-ADBD-E2003E9360F6}" type="datetime1">
              <a:rPr lang="en-CA" smtClean="0"/>
              <a:t>2018-10-17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076056" y="5296538"/>
            <a:ext cx="1267594" cy="304271"/>
          </a:xfrm>
        </p:spPr>
        <p:txBody>
          <a:bodyPr/>
          <a:lstStyle/>
          <a:p>
            <a:r>
              <a:rPr lang="en-CA" dirty="0"/>
              <a:t>Islamic Housing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B602-5E27-4DD1-9486-D540C4DD8C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22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D3D3-E513-4827-A5B6-FE7E5B81DB85}" type="datetime1">
              <a:rPr lang="en-CA" smtClean="0"/>
              <a:t>2018-10-17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Islamic Housing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B602-5E27-4DD1-9486-D540C4DD8C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736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9F26-99FE-4DE1-8F1D-400800B4843F}" type="datetime1">
              <a:rPr lang="en-CA" smtClean="0"/>
              <a:t>2018-10-17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Islamic Housing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B602-5E27-4DD1-9486-D540C4DD8C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275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270000"/>
            <a:ext cx="3086100" cy="13335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622299"/>
            <a:ext cx="4882964" cy="4559938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603499"/>
            <a:ext cx="3086100" cy="25787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6AAA-EB3E-48BB-84CC-18AA55482AD6}" type="datetime1">
              <a:rPr lang="en-CA" smtClean="0"/>
              <a:t>2018-10-17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Islamic Housing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B602-5E27-4DD1-9486-D540C4DD8C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392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270000"/>
            <a:ext cx="5154930" cy="133350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626034"/>
            <a:ext cx="2733722" cy="455620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603499"/>
            <a:ext cx="5154930" cy="25787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D3046-33B9-486C-8E25-72F6BBD6B517}" type="datetime1">
              <a:rPr lang="en-CA" smtClean="0"/>
              <a:t>2018-10-17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Islamic Housing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B602-5E27-4DD1-9486-D540C4DD8C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34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828800"/>
            <a:ext cx="8115300" cy="335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1537" y="2061033"/>
            <a:ext cx="218313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C94502E-5456-4DDC-ADCA-5B939808D6D1}" type="datetime1">
              <a:rPr lang="en-CA" smtClean="0"/>
              <a:pPr/>
              <a:t>2018-10-17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18514" y="4310823"/>
            <a:ext cx="227570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CA"/>
              <a:t>Islamic Housing</a:t>
            </a:r>
            <a:endParaRPr lang="en-CA" dirty="0"/>
          </a:p>
        </p:txBody>
      </p:sp>
      <p:pic>
        <p:nvPicPr>
          <p:cNvPr id="10" name="Picture 9" descr="C1-HD-TOP.png">
            <a:extLst>
              <a:ext uri="{FF2B5EF4-FFF2-40B4-BE49-F238E27FC236}">
                <a16:creationId xmlns:a16="http://schemas.microsoft.com/office/drawing/2014/main" xmlns="" id="{06E441FC-A441-4EF5-A490-0521AE3E9EB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7145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-800144" y="4460898"/>
            <a:ext cx="197555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AD0000"/>
                </a:solidFill>
              </a:defRPr>
            </a:lvl1pPr>
          </a:lstStyle>
          <a:p>
            <a:fld id="{8E51B602-5E27-4DD1-9486-D540C4DD8C6E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E45F56-2BF0-4046-937D-8E41E676403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" y="121196"/>
            <a:ext cx="1023084" cy="10081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636978"/>
            <a:ext cx="7226002" cy="1077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9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hdr="0"/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4000" b="1" kern="1200" cap="none" baseline="0">
          <a:solidFill>
            <a:schemeClr val="accent4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20000"/>
              <a:lumOff val="8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20000"/>
              <a:lumOff val="8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accent4">
              <a:lumMod val="20000"/>
              <a:lumOff val="8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accent4">
              <a:lumMod val="20000"/>
              <a:lumOff val="8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accent4">
              <a:lumMod val="20000"/>
              <a:lumOff val="8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87624" y="0"/>
            <a:ext cx="6912768" cy="314553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500" b="1" dirty="0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127000"/>
            <a:ext cx="7112000" cy="952500"/>
          </a:xfrm>
        </p:spPr>
        <p:txBody>
          <a:bodyPr vert="horz" lIns="76729" tIns="38365" rIns="76729" bIns="38365" rtlCol="0" anchor="ctr">
            <a:normAutofit fontScale="90000"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>
                <a:solidFill>
                  <a:srgbClr val="FFC000"/>
                </a:solidFill>
              </a:rPr>
              <a:t>K</a:t>
            </a:r>
            <a:r>
              <a:rPr lang="en-US" sz="3000" dirty="0" smtClean="0">
                <a:solidFill>
                  <a:srgbClr val="FFC000"/>
                </a:solidFill>
              </a:rPr>
              <a:t>ey </a:t>
            </a:r>
            <a:r>
              <a:rPr lang="en-US" sz="3000" dirty="0">
                <a:solidFill>
                  <a:srgbClr val="FFC000"/>
                </a:solidFill>
              </a:rPr>
              <a:t>Concepts of Islamic Financing</a:t>
            </a:r>
            <a:br>
              <a:rPr lang="en-US" sz="3000" dirty="0">
                <a:solidFill>
                  <a:srgbClr val="FFC000"/>
                </a:solidFill>
              </a:rPr>
            </a:br>
            <a:r>
              <a:rPr lang="en-US" sz="3000" dirty="0">
                <a:solidFill>
                  <a:srgbClr val="FFC000"/>
                </a:solidFill>
              </a:rPr>
              <a:t>and</a:t>
            </a:r>
            <a:br>
              <a:rPr lang="en-US" sz="3000" dirty="0">
                <a:solidFill>
                  <a:srgbClr val="FFC000"/>
                </a:solidFill>
              </a:rPr>
            </a:br>
            <a:r>
              <a:rPr lang="en-US" sz="3000" dirty="0">
                <a:solidFill>
                  <a:srgbClr val="FFC000"/>
                </a:solidFill>
              </a:rPr>
              <a:t> Interest Free Home Ownership Program</a:t>
            </a:r>
            <a:r>
              <a:rPr lang="en-US" dirty="0">
                <a:solidFill>
                  <a:srgbClr val="FFC000"/>
                </a:solidFill>
              </a:rPr>
              <a:t/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0" y="3175000"/>
            <a:ext cx="6921500" cy="2413000"/>
          </a:xfrm>
        </p:spPr>
        <p:txBody>
          <a:bodyPr vert="horz" lIns="76729" tIns="38365" rIns="76729" bIns="38365" rtlCol="0">
            <a:normAutofit fontScale="25000" lnSpcReduction="20000"/>
          </a:bodyPr>
          <a:lstStyle/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en-US" sz="5600" b="1" i="1" dirty="0">
                <a:solidFill>
                  <a:srgbClr val="FFFFCC"/>
                </a:solidFill>
              </a:rPr>
              <a:t>By</a:t>
            </a: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en-US" sz="7200" b="1" i="1" dirty="0">
                <a:solidFill>
                  <a:srgbClr val="FFFFCC"/>
                </a:solidFill>
              </a:rPr>
              <a:t>PERVEZ NASIM</a:t>
            </a: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en-US" sz="9600" b="1" i="1" dirty="0">
                <a:solidFill>
                  <a:srgbClr val="FFFFCC"/>
                </a:solidFill>
              </a:rPr>
              <a:t>Chairman</a:t>
            </a: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en-US" sz="9600" b="1" i="1" dirty="0">
                <a:solidFill>
                  <a:srgbClr val="FFFFCC"/>
                </a:solidFill>
              </a:rPr>
              <a:t>Islamic Co-operative Housing Corporation Ltd.</a:t>
            </a: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en-US" sz="6400" b="1" i="1" dirty="0">
                <a:solidFill>
                  <a:srgbClr val="FFFFCC"/>
                </a:solidFill>
              </a:rPr>
              <a:t>&amp;</a:t>
            </a: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en-US" sz="9600" b="1" i="1" dirty="0">
                <a:solidFill>
                  <a:srgbClr val="FFFFCC"/>
                </a:solidFill>
              </a:rPr>
              <a:t> Ansar Financial Group</a:t>
            </a: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en-US" sz="9600" b="1" i="1" dirty="0">
                <a:solidFill>
                  <a:srgbClr val="FFFFCC"/>
                </a:solidFill>
              </a:rPr>
              <a:t>Canada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n-US" sz="5600" b="1" i="1" dirty="0"/>
              <a:t> 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n-US" sz="3583" dirty="0">
                <a:latin typeface="GoudyHandtooled BT" pitchFamily="82" charset="0"/>
              </a:rPr>
              <a:t>	</a:t>
            </a:r>
            <a:r>
              <a:rPr lang="en-US" dirty="0">
                <a:latin typeface="GoudyHandtooled BT" pitchFamily="82" charset="0"/>
              </a:rPr>
              <a:t> </a:t>
            </a:r>
            <a:endParaRPr lang="en-US" dirty="0"/>
          </a:p>
        </p:txBody>
      </p:sp>
      <p:pic>
        <p:nvPicPr>
          <p:cNvPr id="11269" name="Picture 7" descr="iStock_000005127336XLar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000" y="1143000"/>
            <a:ext cx="2796646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1905000" y="952500"/>
            <a:ext cx="11430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0359795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9000" y="254000"/>
            <a:ext cx="7493000" cy="1778000"/>
          </a:xfrm>
        </p:spPr>
        <p:txBody>
          <a:bodyPr vert="horz" lIns="76729" tIns="38365" rIns="76729" bIns="38365" rtlCol="0" anchor="ctr">
            <a:normAutofit fontScale="90000"/>
          </a:bodyPr>
          <a:lstStyle/>
          <a:p>
            <a:pPr algn="ctr">
              <a:defRPr/>
            </a:pP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 </a:t>
            </a:r>
            <a:r>
              <a:rPr lang="en-US" dirty="0">
                <a:solidFill>
                  <a:srgbClr val="CC9900"/>
                </a:solidFill>
              </a:rPr>
              <a:t>Islamic Co-operative Housing Corporation Ltd.</a:t>
            </a:r>
            <a:r>
              <a:rPr lang="en-US" sz="3667" i="1" dirty="0">
                <a:solidFill>
                  <a:srgbClr val="CC9900"/>
                </a:solidFill>
              </a:rPr>
              <a:t> 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>
                <a:solidFill>
                  <a:srgbClr val="002060"/>
                </a:solidFill>
              </a:rPr>
              <a:t>THE SHARIA MODEL ADOPTED </a:t>
            </a:r>
            <a:br>
              <a:rPr lang="en-US" i="1" dirty="0">
                <a:solidFill>
                  <a:srgbClr val="002060"/>
                </a:solidFill>
              </a:rPr>
            </a:br>
            <a:r>
              <a:rPr lang="en-US" i="1" dirty="0">
                <a:solidFill>
                  <a:srgbClr val="002060"/>
                </a:solidFill>
              </a:rPr>
              <a:t>BY THE CO-OP</a:t>
            </a:r>
            <a:br>
              <a:rPr lang="en-US" i="1" dirty="0">
                <a:solidFill>
                  <a:srgbClr val="00206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0" y="2425452"/>
            <a:ext cx="7175500" cy="3162548"/>
          </a:xfrm>
        </p:spPr>
        <p:txBody>
          <a:bodyPr vert="horz" lIns="76729" tIns="38365" rIns="76729" bIns="38365" rtlCol="0">
            <a:normAutofit/>
          </a:bodyPr>
          <a:lstStyle/>
          <a:p>
            <a:pPr eaLnBrk="1" hangingPunct="1">
              <a:lnSpc>
                <a:spcPct val="200000"/>
              </a:lnSpc>
            </a:pPr>
            <a:r>
              <a:rPr lang="en-US" altLang="en-US" sz="1667" b="1" dirty="0" err="1">
                <a:solidFill>
                  <a:srgbClr val="FFFF99"/>
                </a:solidFill>
              </a:rPr>
              <a:t>Musharikah</a:t>
            </a:r>
            <a:r>
              <a:rPr lang="en-US" altLang="en-US" sz="1667" b="1" dirty="0">
                <a:solidFill>
                  <a:srgbClr val="FFFF99"/>
                </a:solidFill>
              </a:rPr>
              <a:t> </a:t>
            </a:r>
            <a:r>
              <a:rPr lang="en-US" altLang="en-US" sz="1667" b="1" dirty="0" err="1">
                <a:solidFill>
                  <a:srgbClr val="FFFF99"/>
                </a:solidFill>
              </a:rPr>
              <a:t>Mutanaqisah</a:t>
            </a:r>
            <a:r>
              <a:rPr lang="en-US" altLang="en-US" sz="1667" b="1" dirty="0">
                <a:solidFill>
                  <a:srgbClr val="FFFF99"/>
                </a:solidFill>
              </a:rPr>
              <a:t> or Decreasing Partnership model was adopted;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1667" b="1" dirty="0">
                <a:solidFill>
                  <a:srgbClr val="FFFF99"/>
                </a:solidFill>
              </a:rPr>
              <a:t>For its simplicity and practical nature for the long term transactions;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1667" b="1" dirty="0">
                <a:solidFill>
                  <a:srgbClr val="FFFF99"/>
                </a:solidFill>
              </a:rPr>
              <a:t>A Partnership between a Family and the Community (Co-op)</a:t>
            </a:r>
          </a:p>
        </p:txBody>
      </p:sp>
    </p:spTree>
    <p:extLst>
      <p:ext uri="{BB962C8B-B14F-4D97-AF65-F5344CB8AC3E}">
        <p14:creationId xmlns:p14="http://schemas.microsoft.com/office/powerpoint/2010/main" val="203197540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 bldLvl="4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ctrTitle"/>
          </p:nvPr>
        </p:nvSpPr>
        <p:spPr>
          <a:xfrm>
            <a:off x="1187624" y="0"/>
            <a:ext cx="7194376" cy="2413000"/>
          </a:xfrm>
        </p:spPr>
        <p:txBody>
          <a:bodyPr rtlCol="0"/>
          <a:lstStyle/>
          <a:p>
            <a:pPr algn="ctr">
              <a:lnSpc>
                <a:spcPct val="140000"/>
              </a:lnSpc>
              <a:defRPr/>
            </a:pPr>
            <a:r>
              <a:rPr lang="en-US" altLang="en-US" sz="5166" dirty="0"/>
              <a:t/>
            </a:r>
            <a:br>
              <a:rPr lang="en-US" altLang="en-US" sz="5166" dirty="0"/>
            </a:br>
            <a:r>
              <a:rPr lang="en-US" altLang="en-US" sz="5166" dirty="0">
                <a:solidFill>
                  <a:srgbClr val="FFFFCC"/>
                </a:solidFill>
              </a:rPr>
              <a:t>A PARTNERSHIP</a:t>
            </a:r>
            <a:endParaRPr lang="en-US" altLang="en-US" dirty="0">
              <a:solidFill>
                <a:srgbClr val="FFFFCC"/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subTitle" idx="1"/>
          </p:nvPr>
        </p:nvSpPr>
        <p:spPr>
          <a:xfrm>
            <a:off x="762000" y="2984500"/>
            <a:ext cx="7620000" cy="2413000"/>
          </a:xfrm>
        </p:spPr>
        <p:txBody>
          <a:bodyPr/>
          <a:lstStyle/>
          <a:p>
            <a:pPr algn="ctr" eaLnBrk="1" hangingPunct="1"/>
            <a:r>
              <a:rPr lang="en-US" altLang="en-US" sz="3000">
                <a:solidFill>
                  <a:srgbClr val="002060"/>
                </a:solidFill>
              </a:rPr>
              <a:t>Between the Islamic Financial Institution</a:t>
            </a:r>
          </a:p>
          <a:p>
            <a:pPr algn="ctr" eaLnBrk="1" hangingPunct="1"/>
            <a:r>
              <a:rPr lang="en-US" altLang="en-US" sz="3000">
                <a:solidFill>
                  <a:srgbClr val="002060"/>
                </a:solidFill>
              </a:rPr>
              <a:t>and</a:t>
            </a:r>
          </a:p>
          <a:p>
            <a:pPr algn="ctr" eaLnBrk="1" hangingPunct="1"/>
            <a:r>
              <a:rPr lang="en-US" altLang="en-US" sz="3000">
                <a:solidFill>
                  <a:srgbClr val="002060"/>
                </a:solidFill>
              </a:rPr>
              <a:t>The Prospective Home Owner</a:t>
            </a:r>
          </a:p>
        </p:txBody>
      </p:sp>
    </p:spTree>
    <p:extLst>
      <p:ext uri="{BB962C8B-B14F-4D97-AF65-F5344CB8AC3E}">
        <p14:creationId xmlns:p14="http://schemas.microsoft.com/office/powerpoint/2010/main" val="29103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43608" y="193204"/>
            <a:ext cx="7620000" cy="1333500"/>
          </a:xfrm>
        </p:spPr>
        <p:txBody>
          <a:bodyPr vert="horz" lIns="76729" tIns="38365" rIns="76729" bIns="38365" rtlCol="0" anchor="ctr">
            <a:noAutofit/>
          </a:bodyPr>
          <a:lstStyle/>
          <a:p>
            <a:pPr eaLnBrk="1" hangingPunct="1"/>
            <a:r>
              <a:rPr lang="en-US" altLang="en-US" sz="3333" dirty="0"/>
              <a:t>    </a:t>
            </a:r>
            <a:br>
              <a:rPr lang="en-US" altLang="en-US" sz="3333" dirty="0"/>
            </a:br>
            <a:r>
              <a:rPr lang="en-US" altLang="en-US" sz="2583" dirty="0">
                <a:solidFill>
                  <a:srgbClr val="FFC000"/>
                </a:solidFill>
              </a:rPr>
              <a:t>Islamic Co-operative Housing Corporation Ltd.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" y="1778000"/>
            <a:ext cx="7239000" cy="3745178"/>
          </a:xfrm>
        </p:spPr>
        <p:txBody>
          <a:bodyPr vert="horz" lIns="76729" tIns="38365" rIns="76729" bIns="38365" rtlCol="0">
            <a:normAutofit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altLang="en-US" sz="3000">
                <a:solidFill>
                  <a:srgbClr val="002060"/>
                </a:solidFill>
              </a:rPr>
              <a:t>THE CO-OP IS BEING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en-US" sz="3000">
                <a:solidFill>
                  <a:srgbClr val="002060"/>
                </a:solidFill>
              </a:rPr>
              <a:t>MANAGED BY A BOARD OF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en-US" sz="3000">
                <a:solidFill>
                  <a:srgbClr val="002060"/>
                </a:solidFill>
              </a:rPr>
              <a:t>SEVEN VOLUNTEERS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en-US" sz="3000">
                <a:solidFill>
                  <a:srgbClr val="002060"/>
                </a:solidFill>
              </a:rPr>
              <a:t> WHO ARE ELECTED EVERY TWO YEARS</a:t>
            </a:r>
          </a:p>
        </p:txBody>
      </p:sp>
    </p:spTree>
    <p:extLst>
      <p:ext uri="{BB962C8B-B14F-4D97-AF65-F5344CB8AC3E}">
        <p14:creationId xmlns:p14="http://schemas.microsoft.com/office/powerpoint/2010/main" val="42326505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7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636978"/>
            <a:ext cx="6768752" cy="1077523"/>
          </a:xfrm>
        </p:spPr>
        <p:txBody>
          <a:bodyPr>
            <a:normAutofit/>
          </a:bodyPr>
          <a:lstStyle/>
          <a:p>
            <a:pPr algn="ctr"/>
            <a:r>
              <a:rPr lang="en-US" sz="4400" b="1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Objectives</a:t>
            </a:r>
            <a:endParaRPr lang="en-CA" sz="4400" b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00050" indent="-400050">
              <a:lnSpc>
                <a:spcPct val="12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FFFF99"/>
                </a:solidFill>
              </a:rPr>
              <a:t>To facilitate our committed members the opportunity to buy a house for their families without indulging in riba, and with as much security and flexibility as possible, within the taxation and legal framework of the </a:t>
            </a:r>
            <a:r>
              <a:rPr lang="en-US" sz="2800" i="1" dirty="0" smtClean="0">
                <a:solidFill>
                  <a:srgbClr val="FFFF99"/>
                </a:solidFill>
              </a:rPr>
              <a:t>country</a:t>
            </a:r>
          </a:p>
          <a:p>
            <a:pPr marL="400050" indent="-400050">
              <a:lnSpc>
                <a:spcPct val="12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FFFF99"/>
                </a:solidFill>
              </a:rPr>
              <a:t>a</a:t>
            </a:r>
            <a:r>
              <a:rPr lang="en-US" sz="2800" i="1" dirty="0" smtClean="0">
                <a:solidFill>
                  <a:srgbClr val="FFFF99"/>
                </a:solidFill>
              </a:rPr>
              <a:t>nd ………</a:t>
            </a:r>
            <a:endParaRPr lang="en-CA" sz="2800" i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5212"/>
            <a:ext cx="7448474" cy="1355130"/>
          </a:xfrm>
        </p:spPr>
        <p:txBody>
          <a:bodyPr>
            <a:noAutofit/>
          </a:bodyPr>
          <a:lstStyle/>
          <a:p>
            <a:pPr algn="ctr"/>
            <a:r>
              <a:rPr lang="en-US" sz="3600" spc="140" dirty="0" smtClean="0">
                <a:solidFill>
                  <a:schemeClr val="bg1"/>
                </a:solidFill>
              </a:rPr>
              <a:t>…. to provide </a:t>
            </a:r>
            <a:br>
              <a:rPr lang="en-US" sz="3600" spc="140" dirty="0" smtClean="0">
                <a:solidFill>
                  <a:schemeClr val="bg1"/>
                </a:solidFill>
              </a:rPr>
            </a:br>
            <a:r>
              <a:rPr lang="en-US" sz="3600" spc="140" dirty="0" smtClean="0">
                <a:solidFill>
                  <a:schemeClr val="bg1"/>
                </a:solidFill>
              </a:rPr>
              <a:t>a</a:t>
            </a:r>
            <a:r>
              <a:rPr lang="en-US" sz="3600" b="1" cap="none" spc="14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US" sz="3600" b="1" cap="none" spc="14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Opportunity to Committed Muslims all over the World ….</a:t>
            </a:r>
            <a:endParaRPr lang="en-CA" sz="3600" b="1" cap="none" spc="14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664" y="1921396"/>
            <a:ext cx="8272211" cy="3528392"/>
          </a:xfrm>
        </p:spPr>
        <p:txBody>
          <a:bodyPr anchor="t">
            <a:noAutofit/>
          </a:bodyPr>
          <a:lstStyle/>
          <a:p>
            <a:pPr marL="400050" indent="-400050"/>
            <a:r>
              <a:rPr lang="en-US" sz="2400" i="1" dirty="0">
                <a:solidFill>
                  <a:srgbClr val="FFFFCC"/>
                </a:solidFill>
              </a:rPr>
              <a:t>To mobilize and pool their savings and invest in the houses of fellow Muslims with no strings attached to a particular house;</a:t>
            </a:r>
            <a:endParaRPr lang="en-CA" sz="2400" i="1" dirty="0">
              <a:solidFill>
                <a:srgbClr val="FFFFCC"/>
              </a:solidFill>
            </a:endParaRPr>
          </a:p>
          <a:p>
            <a:pPr marL="400050" indent="-400050"/>
            <a:r>
              <a:rPr lang="en-US" sz="2400" i="1" dirty="0">
                <a:solidFill>
                  <a:srgbClr val="FFFFCC"/>
                </a:solidFill>
              </a:rPr>
              <a:t>To keep an individual’s funds as flexible as possible with the ability to sell / transfer  his / her shares with a reasonable notice;</a:t>
            </a:r>
            <a:endParaRPr lang="en-CA" sz="2400" i="1" dirty="0">
              <a:solidFill>
                <a:srgbClr val="FFFFCC"/>
              </a:solidFill>
            </a:endParaRPr>
          </a:p>
          <a:p>
            <a:pPr marL="400050" indent="-400050"/>
            <a:r>
              <a:rPr lang="en-US" sz="2400" i="1" dirty="0">
                <a:solidFill>
                  <a:srgbClr val="FFFFCC"/>
                </a:solidFill>
              </a:rPr>
              <a:t>To maintain the security of the investment; and,</a:t>
            </a:r>
            <a:endParaRPr lang="en-CA" sz="2400" i="1" dirty="0">
              <a:solidFill>
                <a:srgbClr val="FFFFCC"/>
              </a:solidFill>
            </a:endParaRPr>
          </a:p>
          <a:p>
            <a:pPr marL="400050" indent="-400050"/>
            <a:r>
              <a:rPr lang="en-US" sz="2400" i="1" dirty="0">
                <a:solidFill>
                  <a:srgbClr val="FFFFCC"/>
                </a:solidFill>
              </a:rPr>
              <a:t>To share the capital gain or loss and the rental income of the “Co-operative” in the form of dividends with all members.</a:t>
            </a:r>
            <a:endParaRPr lang="en-CA" sz="2400" i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5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27000"/>
            <a:ext cx="7239000" cy="1206500"/>
          </a:xfrm>
        </p:spPr>
        <p:txBody>
          <a:bodyPr vert="horz" lIns="76729" tIns="38365" rIns="76729" bIns="38365" rtlCol="0" anchor="ctr"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333" dirty="0">
                <a:solidFill>
                  <a:srgbClr val="CC9900"/>
                </a:solidFill>
              </a:rPr>
              <a:t> Islamic Co-operative Housing Corporation Ltd.</a:t>
            </a:r>
            <a:br>
              <a:rPr lang="en-US" sz="2333" dirty="0">
                <a:solidFill>
                  <a:srgbClr val="CC9900"/>
                </a:solidFill>
              </a:rPr>
            </a:br>
            <a:r>
              <a:rPr lang="en-US" sz="2333" dirty="0"/>
              <a:t>  </a:t>
            </a:r>
            <a:r>
              <a:rPr lang="en-US" dirty="0">
                <a:solidFill>
                  <a:srgbClr val="FFFFCC"/>
                </a:solidFill>
              </a:rPr>
              <a:t>TYPES OF MEMBRSHIP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97000"/>
            <a:ext cx="7620000" cy="4318000"/>
          </a:xfrm>
        </p:spPr>
        <p:txBody>
          <a:bodyPr vert="horz" lIns="76729" tIns="38365" rIns="76729" bIns="38365" rtlCol="0">
            <a:normAutofit/>
          </a:bodyPr>
          <a:lstStyle/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b="1">
                <a:solidFill>
                  <a:schemeClr val="tx2"/>
                </a:solidFill>
              </a:rPr>
              <a:t>	</a:t>
            </a:r>
            <a:r>
              <a:rPr lang="en-US" altLang="en-US" b="1">
                <a:solidFill>
                  <a:srgbClr val="002060"/>
                </a:solidFill>
              </a:rPr>
              <a:t>A.	  Prospective Home Buyers;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b="1">
                <a:solidFill>
                  <a:srgbClr val="002060"/>
                </a:solidFill>
              </a:rPr>
              <a:t>                                                                 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b="1">
                <a:solidFill>
                  <a:srgbClr val="002060"/>
                </a:solidFill>
              </a:rPr>
              <a:t>	B.	  Home Buyers under the interest based</a:t>
            </a:r>
          </a:p>
          <a:p>
            <a:pPr algn="just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b="1">
                <a:solidFill>
                  <a:srgbClr val="002060"/>
                </a:solidFill>
              </a:rPr>
              <a:t>            mortgages;</a:t>
            </a:r>
          </a:p>
          <a:p>
            <a:pPr algn="just" eaLnBrk="1" hangingPunct="1">
              <a:lnSpc>
                <a:spcPct val="30000"/>
              </a:lnSpc>
              <a:buFont typeface="Wingdings" pitchFamily="2" charset="2"/>
              <a:buNone/>
            </a:pPr>
            <a:endParaRPr lang="en-US" altLang="en-US" b="1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b="1">
                <a:solidFill>
                  <a:srgbClr val="002060"/>
                </a:solidFill>
              </a:rPr>
              <a:t>	C.	  Simple Investors;</a:t>
            </a:r>
          </a:p>
          <a:p>
            <a:pPr algn="just" eaLnBrk="1" hangingPunct="1">
              <a:lnSpc>
                <a:spcPct val="40000"/>
              </a:lnSpc>
              <a:buFont typeface="Wingdings" pitchFamily="2" charset="2"/>
              <a:buNone/>
            </a:pPr>
            <a:endParaRPr lang="en-US" altLang="en-US" b="1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b="1">
                <a:solidFill>
                  <a:srgbClr val="002060"/>
                </a:solidFill>
              </a:rPr>
              <a:t>	D.	  Home Buyers under Co-op Scheme;</a:t>
            </a:r>
          </a:p>
          <a:p>
            <a:pPr algn="just" eaLnBrk="1" hangingPunct="1">
              <a:lnSpc>
                <a:spcPct val="20000"/>
              </a:lnSpc>
              <a:buFont typeface="Wingdings" pitchFamily="2" charset="2"/>
              <a:buNone/>
            </a:pPr>
            <a:endParaRPr lang="en-US" altLang="en-US" b="1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b="1">
                <a:solidFill>
                  <a:srgbClr val="002060"/>
                </a:solidFill>
              </a:rPr>
              <a:t>	E.	  Institutional Investors;	</a:t>
            </a:r>
          </a:p>
          <a:p>
            <a:pPr algn="just" eaLnBrk="1" hangingPunct="1">
              <a:lnSpc>
                <a:spcPct val="20000"/>
              </a:lnSpc>
              <a:buFont typeface="Wingdings" pitchFamily="2" charset="2"/>
              <a:buNone/>
            </a:pPr>
            <a:endParaRPr lang="en-US" altLang="en-US" b="1">
              <a:solidFill>
                <a:srgbClr val="002060"/>
              </a:solidFill>
            </a:endParaRPr>
          </a:p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b="1">
                <a:solidFill>
                  <a:srgbClr val="002060"/>
                </a:solidFill>
              </a:rPr>
              <a:t>	F.	  Children/Grand Children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b="1"/>
              <a:t>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8133664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283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283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500"/>
                                        <p:tgtEl>
                                          <p:spTgt spid="283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620000" cy="635000"/>
          </a:xfrm>
        </p:spPr>
        <p:txBody>
          <a:bodyPr vert="horz" lIns="76729" tIns="38365" rIns="76729" bIns="38365" rtlCol="0" anchor="ctr">
            <a:norm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2333">
                <a:solidFill>
                  <a:srgbClr val="CC9900"/>
                </a:solidFill>
              </a:rPr>
              <a:t>Islamic Co-operative Housing Corporation Ltd.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762000"/>
            <a:ext cx="7237678" cy="4951678"/>
          </a:xfrm>
        </p:spPr>
        <p:txBody>
          <a:bodyPr vert="horz" lIns="76729" tIns="38365" rIns="76729" bIns="38365" rtlCol="0">
            <a:normAutofit fontScale="85000" lnSpcReduction="10000"/>
          </a:bodyPr>
          <a:lstStyle/>
          <a:p>
            <a:pPr eaLnBrk="1" hangingPunct="1">
              <a:lnSpc>
                <a:spcPct val="0"/>
              </a:lnSpc>
            </a:pPr>
            <a:endParaRPr lang="en-US" altLang="en-US" sz="3667" dirty="0">
              <a:solidFill>
                <a:srgbClr val="330099"/>
              </a:solidFill>
            </a:endParaRPr>
          </a:p>
          <a:p>
            <a:pPr algn="ctr" eaLnBrk="1" hangingPunct="1">
              <a:lnSpc>
                <a:spcPct val="50000"/>
              </a:lnSpc>
            </a:pPr>
            <a:endParaRPr lang="en-US" altLang="en-US" sz="3667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50000"/>
              </a:lnSpc>
            </a:pPr>
            <a:r>
              <a:rPr lang="en-US" altLang="en-US" sz="3667" dirty="0">
                <a:solidFill>
                  <a:srgbClr val="002060"/>
                </a:solidFill>
              </a:rPr>
              <a:t>MEMBERS COMMITMENTS:</a:t>
            </a:r>
          </a:p>
          <a:p>
            <a:pPr algn="ctr" eaLnBrk="1" hangingPunct="1">
              <a:lnSpc>
                <a:spcPct val="0"/>
              </a:lnSpc>
            </a:pPr>
            <a:endParaRPr lang="en-US" altLang="en-US" sz="3667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0"/>
              </a:lnSpc>
            </a:pPr>
            <a:endParaRPr lang="en-US" altLang="en-US" sz="3667" dirty="0">
              <a:solidFill>
                <a:srgbClr val="002060"/>
              </a:solidFill>
            </a:endParaRPr>
          </a:p>
          <a:p>
            <a:pPr lvl="4" algn="l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600" dirty="0">
                <a:solidFill>
                  <a:srgbClr val="002060"/>
                </a:solidFill>
              </a:rPr>
              <a:t>PAY $75 MEMBERSHIP FEE TO JOIN</a:t>
            </a:r>
          </a:p>
          <a:p>
            <a:pPr lvl="4" algn="l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600" dirty="0">
                <a:solidFill>
                  <a:srgbClr val="002060"/>
                </a:solidFill>
              </a:rPr>
              <a:t>BUY 6 SHARES OF $100 EACH ANNUALLY</a:t>
            </a:r>
          </a:p>
          <a:p>
            <a:pPr lvl="4" algn="l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600" dirty="0">
                <a:solidFill>
                  <a:srgbClr val="002060"/>
                </a:solidFill>
              </a:rPr>
              <a:t>INVEST FIRST  AND BUY SHARES</a:t>
            </a:r>
          </a:p>
          <a:p>
            <a:pPr lvl="4" algn="l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600" dirty="0">
                <a:solidFill>
                  <a:srgbClr val="002060"/>
                </a:solidFill>
              </a:rPr>
              <a:t>20% OF 1ST $100,000 COST OF HOUSE</a:t>
            </a:r>
          </a:p>
          <a:p>
            <a:pPr lvl="4" algn="l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600" dirty="0">
                <a:solidFill>
                  <a:srgbClr val="002060"/>
                </a:solidFill>
              </a:rPr>
              <a:t>25% OF UP TO THE NEXT $100,000 COST</a:t>
            </a:r>
          </a:p>
          <a:p>
            <a:pPr lvl="4" algn="l"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600" dirty="0">
                <a:solidFill>
                  <a:srgbClr val="002060"/>
                </a:solidFill>
              </a:rPr>
              <a:t>30% OF OVER $200,000 COST OF HOUSE</a:t>
            </a:r>
          </a:p>
        </p:txBody>
      </p:sp>
    </p:spTree>
    <p:extLst>
      <p:ext uri="{BB962C8B-B14F-4D97-AF65-F5344CB8AC3E}">
        <p14:creationId xmlns:p14="http://schemas.microsoft.com/office/powerpoint/2010/main" val="3605929893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grpId="0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620000" cy="635000"/>
          </a:xfrm>
        </p:spPr>
        <p:txBody>
          <a:bodyPr vert="horz" lIns="76729" tIns="38365" rIns="76729" bIns="38365" rtlCol="0" anchor="ctr">
            <a:norm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2333">
                <a:solidFill>
                  <a:srgbClr val="CC9900"/>
                </a:solidFill>
              </a:rPr>
              <a:t>Islamic Co-operative Housing Corporation Ltd.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500" y="762000"/>
            <a:ext cx="7302500" cy="4826000"/>
          </a:xfrm>
        </p:spPr>
        <p:txBody>
          <a:bodyPr vert="horz" lIns="76729" tIns="38365" rIns="76729" bIns="38365" rtlCol="0">
            <a:normAutofit lnSpcReduction="10000"/>
          </a:bodyPr>
          <a:lstStyle/>
          <a:p>
            <a:pPr>
              <a:lnSpc>
                <a:spcPct val="0"/>
              </a:lnSpc>
              <a:defRPr/>
            </a:pPr>
            <a:endParaRPr lang="en-US" altLang="en-US" sz="3667" dirty="0">
              <a:solidFill>
                <a:srgbClr val="330099"/>
              </a:solidFill>
            </a:endParaRPr>
          </a:p>
          <a:p>
            <a:pPr algn="ctr">
              <a:lnSpc>
                <a:spcPct val="50000"/>
              </a:lnSpc>
              <a:defRPr/>
            </a:pPr>
            <a:r>
              <a:rPr lang="en-US" altLang="en-US" sz="3667" dirty="0">
                <a:solidFill>
                  <a:srgbClr val="002060"/>
                </a:solidFill>
              </a:rPr>
              <a:t>MEMBERS:</a:t>
            </a:r>
          </a:p>
          <a:p>
            <a:pPr>
              <a:lnSpc>
                <a:spcPct val="0"/>
              </a:lnSpc>
              <a:defRPr/>
            </a:pPr>
            <a:endParaRPr lang="en-US" altLang="en-US" sz="3667" dirty="0">
              <a:solidFill>
                <a:srgbClr val="002060"/>
              </a:solidFill>
            </a:endParaRPr>
          </a:p>
          <a:p>
            <a:pPr>
              <a:lnSpc>
                <a:spcPct val="0"/>
              </a:lnSpc>
              <a:defRPr/>
            </a:pPr>
            <a:endParaRPr lang="en-US" altLang="en-US" sz="3667" dirty="0">
              <a:solidFill>
                <a:srgbClr val="002060"/>
              </a:solidFill>
            </a:endParaRPr>
          </a:p>
          <a:p>
            <a:pPr>
              <a:buFontTx/>
              <a:buChar char="•"/>
              <a:defRPr/>
            </a:pPr>
            <a:r>
              <a:rPr lang="en-US" altLang="en-US" sz="2000" dirty="0">
                <a:solidFill>
                  <a:srgbClr val="002060"/>
                </a:solidFill>
              </a:rPr>
              <a:t>PAY PROPORTIONATE RENT</a:t>
            </a:r>
          </a:p>
          <a:p>
            <a:pPr>
              <a:buFontTx/>
              <a:buChar char="•"/>
              <a:defRPr/>
            </a:pPr>
            <a:endParaRPr lang="en-US" altLang="en-US" sz="2000" dirty="0">
              <a:solidFill>
                <a:srgbClr val="002060"/>
              </a:solidFill>
            </a:endParaRPr>
          </a:p>
          <a:p>
            <a:pPr>
              <a:buFontTx/>
              <a:buChar char="•"/>
              <a:defRPr/>
            </a:pPr>
            <a:r>
              <a:rPr lang="en-US" altLang="en-US" sz="2000" dirty="0">
                <a:solidFill>
                  <a:srgbClr val="002060"/>
                </a:solidFill>
              </a:rPr>
              <a:t>INCREASE THEIR OWNERSHIP WHEN THEY CAN</a:t>
            </a:r>
          </a:p>
          <a:p>
            <a:pPr lvl="1" algn="l">
              <a:buFontTx/>
              <a:buChar char="•"/>
              <a:defRPr/>
            </a:pPr>
            <a:r>
              <a:rPr lang="en-US" altLang="en-US" sz="1667" dirty="0">
                <a:solidFill>
                  <a:srgbClr val="002060"/>
                </a:solidFill>
              </a:rPr>
              <a:t>(Every month or every second month or so on)</a:t>
            </a:r>
          </a:p>
          <a:p>
            <a:pPr>
              <a:buFontTx/>
              <a:buChar char="•"/>
              <a:defRPr/>
            </a:pPr>
            <a:endParaRPr lang="en-US" altLang="en-US" sz="2000" dirty="0">
              <a:solidFill>
                <a:srgbClr val="002060"/>
              </a:solidFill>
            </a:endParaRPr>
          </a:p>
          <a:p>
            <a:pPr>
              <a:buFontTx/>
              <a:buChar char="•"/>
              <a:defRPr/>
            </a:pPr>
            <a:r>
              <a:rPr lang="en-US" altLang="en-US" sz="2000" dirty="0">
                <a:solidFill>
                  <a:srgbClr val="002060"/>
                </a:solidFill>
              </a:rPr>
              <a:t>RENT DECREASES AS OWNERSHIP RATIO INCREASES</a:t>
            </a:r>
          </a:p>
          <a:p>
            <a:pPr>
              <a:buFontTx/>
              <a:buChar char="•"/>
              <a:defRPr/>
            </a:pPr>
            <a:endParaRPr lang="en-US" altLang="en-US" sz="2000" dirty="0">
              <a:solidFill>
                <a:srgbClr val="002060"/>
              </a:solidFill>
            </a:endParaRPr>
          </a:p>
          <a:p>
            <a:pPr>
              <a:buFontTx/>
              <a:buChar char="•"/>
              <a:defRPr/>
            </a:pPr>
            <a:r>
              <a:rPr lang="en-US" altLang="en-US" sz="2000" dirty="0">
                <a:solidFill>
                  <a:srgbClr val="002060"/>
                </a:solidFill>
              </a:rPr>
              <a:t>SHARE GAIN/LOSS 10% WITH THE CO-OP</a:t>
            </a:r>
          </a:p>
          <a:p>
            <a:pPr>
              <a:buFontTx/>
              <a:buChar char="•"/>
              <a:defRPr/>
            </a:pPr>
            <a:endParaRPr lang="en-US" altLang="en-US" sz="2000" dirty="0">
              <a:solidFill>
                <a:srgbClr val="002060"/>
              </a:solidFill>
            </a:endParaRPr>
          </a:p>
          <a:p>
            <a:pPr>
              <a:buFontTx/>
              <a:buChar char="•"/>
              <a:defRPr/>
            </a:pPr>
            <a:r>
              <a:rPr lang="en-US" altLang="en-US" sz="2000" dirty="0">
                <a:solidFill>
                  <a:srgbClr val="002060"/>
                </a:solidFill>
              </a:rPr>
              <a:t>LEGAL OWNERSHIP REMAINS IN THE NAME OF THE HOUSING CO-OP                     TILL 100% OWNERSHIP SHARES ARE PURCHASED BY THE MEMBER</a:t>
            </a:r>
          </a:p>
        </p:txBody>
      </p:sp>
    </p:spTree>
    <p:extLst>
      <p:ext uri="{BB962C8B-B14F-4D97-AF65-F5344CB8AC3E}">
        <p14:creationId xmlns:p14="http://schemas.microsoft.com/office/powerpoint/2010/main" val="97936396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9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9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9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9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4294967295"/>
          </p:nvPr>
        </p:nvSpPr>
        <p:spPr>
          <a:xfrm>
            <a:off x="1043608" y="0"/>
            <a:ext cx="7493000" cy="5715000"/>
          </a:xfrm>
        </p:spPr>
        <p:txBody>
          <a:bodyPr rtlCol="0">
            <a:normAutofit lnSpcReduction="10000"/>
          </a:bodyPr>
          <a:lstStyle/>
          <a:p>
            <a:pPr marL="0" indent="0" algn="ctr">
              <a:buNone/>
              <a:defRPr/>
            </a:pPr>
            <a:endParaRPr lang="en-CA" altLang="en-US" sz="11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  <a:defRPr/>
            </a:pPr>
            <a:r>
              <a:rPr lang="en-CA" altLang="en-US" sz="1900" b="1" dirty="0" smtClean="0">
                <a:solidFill>
                  <a:srgbClr val="002060"/>
                </a:solidFill>
              </a:rPr>
              <a:t>MONTHLY RENT </a:t>
            </a:r>
            <a:r>
              <a:rPr lang="en-CA" altLang="en-US" sz="1900" b="1" dirty="0">
                <a:solidFill>
                  <a:srgbClr val="002060"/>
                </a:solidFill>
              </a:rPr>
              <a:t>REVISION FORM</a:t>
            </a:r>
            <a:endParaRPr lang="en-CA" altLang="en-US" sz="1700" b="1" dirty="0">
              <a:solidFill>
                <a:srgbClr val="002060"/>
              </a:solidFill>
            </a:endParaRPr>
          </a:p>
          <a:p>
            <a:pPr algn="ctr">
              <a:buFont typeface="Wingdings 3" charset="2"/>
              <a:buChar char=""/>
              <a:defRPr/>
            </a:pPr>
            <a:endParaRPr lang="en-CA" altLang="en-US" sz="1167" b="1" dirty="0">
              <a:solidFill>
                <a:srgbClr val="002060"/>
              </a:solidFill>
            </a:endParaRPr>
          </a:p>
          <a:p>
            <a:pPr algn="ctr">
              <a:buFont typeface="Wingdings 3" charset="2"/>
              <a:buChar char=""/>
              <a:defRPr/>
            </a:pPr>
            <a:endParaRPr lang="en-CA" altLang="en-US" sz="1167" b="1" dirty="0">
              <a:solidFill>
                <a:srgbClr val="002060"/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en-CA" altLang="en-US" sz="1333" b="1" dirty="0">
                <a:solidFill>
                  <a:srgbClr val="002060"/>
                </a:solidFill>
              </a:rPr>
              <a:t>Membership #: R.E.P #: 				Revision # ____________ </a:t>
            </a:r>
          </a:p>
          <a:p>
            <a:pPr marL="0" indent="0">
              <a:buNone/>
              <a:defRPr/>
            </a:pPr>
            <a:endParaRPr lang="en-CA" altLang="en-US" sz="1333" b="1" dirty="0">
              <a:solidFill>
                <a:srgbClr val="002060"/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en-CA" altLang="en-US" sz="1333" dirty="0">
                <a:solidFill>
                  <a:srgbClr val="002060"/>
                </a:solidFill>
              </a:rPr>
              <a:t>Effective ,    ________________ the total proportionate occupancy charges for the above housing unit will  be </a:t>
            </a:r>
            <a:r>
              <a:rPr lang="en-CA" altLang="en-US" sz="1333" b="1" dirty="0" smtClean="0">
                <a:solidFill>
                  <a:srgbClr val="FFFF99"/>
                </a:solidFill>
              </a:rPr>
              <a:t>$1,099.00 </a:t>
            </a:r>
            <a:r>
              <a:rPr lang="en-CA" altLang="en-US" sz="1333" b="1" dirty="0">
                <a:solidFill>
                  <a:srgbClr val="002060"/>
                </a:solidFill>
              </a:rPr>
              <a:t>calculated as follows: </a:t>
            </a:r>
          </a:p>
          <a:p>
            <a:pPr>
              <a:buFont typeface="Wingdings 3" charset="2"/>
              <a:buChar char=""/>
              <a:defRPr/>
            </a:pPr>
            <a:r>
              <a:rPr lang="en-CA" altLang="en-US" sz="1333" dirty="0">
                <a:solidFill>
                  <a:srgbClr val="002060"/>
                </a:solidFill>
              </a:rPr>
              <a:t>Shares previously held by the member 				</a:t>
            </a:r>
            <a:r>
              <a:rPr lang="en-CA" altLang="en-US" sz="1333" b="1" dirty="0">
                <a:solidFill>
                  <a:srgbClr val="002060"/>
                </a:solidFill>
              </a:rPr>
              <a:t>$120,000.00 </a:t>
            </a:r>
          </a:p>
          <a:p>
            <a:pPr>
              <a:buFont typeface="Wingdings 3" charset="2"/>
              <a:buChar char=""/>
              <a:defRPr/>
            </a:pPr>
            <a:r>
              <a:rPr lang="en-CA" altLang="en-US" sz="1333" dirty="0">
                <a:solidFill>
                  <a:srgbClr val="002060"/>
                </a:solidFill>
              </a:rPr>
              <a:t>Additional shares purchased on  _____________ 			 </a:t>
            </a:r>
            <a:r>
              <a:rPr lang="en-CA" altLang="en-US" sz="1333" b="1" dirty="0">
                <a:solidFill>
                  <a:srgbClr val="FFFFCC"/>
                </a:solidFill>
              </a:rPr>
              <a:t>$ 20,000.00 </a:t>
            </a:r>
          </a:p>
          <a:p>
            <a:pPr lvl="1">
              <a:buFont typeface="Wingdings 3" charset="2"/>
              <a:buChar char=""/>
              <a:defRPr/>
            </a:pPr>
            <a:r>
              <a:rPr lang="en-CA" altLang="en-US" sz="1133" dirty="0">
                <a:solidFill>
                  <a:srgbClr val="002060"/>
                </a:solidFill>
              </a:rPr>
              <a:t>Total shares held by the member 				A = 	</a:t>
            </a:r>
            <a:r>
              <a:rPr lang="en-CA" altLang="en-US" sz="1133" b="1" dirty="0">
                <a:solidFill>
                  <a:srgbClr val="002060"/>
                </a:solidFill>
              </a:rPr>
              <a:t>$140,000.00 </a:t>
            </a:r>
          </a:p>
          <a:p>
            <a:pPr>
              <a:buFont typeface="Wingdings 3" charset="2"/>
              <a:buChar char=""/>
              <a:defRPr/>
            </a:pPr>
            <a:r>
              <a:rPr lang="en-CA" altLang="en-US" sz="1333" dirty="0">
                <a:solidFill>
                  <a:srgbClr val="002060"/>
                </a:solidFill>
              </a:rPr>
              <a:t>Corporation's share </a:t>
            </a:r>
            <a:r>
              <a:rPr lang="en-CA" altLang="en-US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	</a:t>
            </a:r>
            <a:r>
              <a:rPr lang="en-CA" altLang="en-US" sz="1333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 </a:t>
            </a:r>
            <a:r>
              <a:rPr lang="en-CA" altLang="en-US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	</a:t>
            </a:r>
            <a:r>
              <a:rPr lang="en-CA" altLang="en-US" sz="1333" b="1" dirty="0">
                <a:solidFill>
                  <a:srgbClr val="FFFFCC"/>
                </a:solidFill>
              </a:rPr>
              <a:t>$166,000.00 </a:t>
            </a:r>
          </a:p>
          <a:p>
            <a:pPr>
              <a:buFont typeface="Wingdings 3" charset="2"/>
              <a:buChar char=""/>
              <a:defRPr/>
            </a:pPr>
            <a:r>
              <a:rPr lang="en-CA" altLang="en-US" sz="1333" dirty="0">
                <a:solidFill>
                  <a:srgbClr val="002060"/>
                </a:solidFill>
              </a:rPr>
              <a:t>Cost of the Housing unit 					</a:t>
            </a:r>
            <a:r>
              <a:rPr lang="en-CA" altLang="en-US" sz="1333" dirty="0" smtClean="0">
                <a:solidFill>
                  <a:srgbClr val="002060"/>
                </a:solidFill>
              </a:rPr>
              <a:t>C </a:t>
            </a:r>
            <a:r>
              <a:rPr lang="en-CA" altLang="en-US" sz="1333" dirty="0">
                <a:solidFill>
                  <a:srgbClr val="002060"/>
                </a:solidFill>
              </a:rPr>
              <a:t>= 	</a:t>
            </a:r>
            <a:r>
              <a:rPr lang="en-CA" altLang="en-US" sz="1333" b="1" dirty="0">
                <a:solidFill>
                  <a:srgbClr val="002060"/>
                </a:solidFill>
              </a:rPr>
              <a:t>$306,000.00</a:t>
            </a:r>
          </a:p>
          <a:p>
            <a:pPr>
              <a:buFont typeface="Wingdings 3" charset="2"/>
              <a:buChar char=""/>
              <a:defRPr/>
            </a:pPr>
            <a:r>
              <a:rPr lang="en-CA" altLang="en-US" sz="1333" b="1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 3" charset="2"/>
              <a:buChar char=""/>
              <a:defRPr/>
            </a:pPr>
            <a:r>
              <a:rPr lang="en-CA" altLang="en-US" sz="1333" dirty="0">
                <a:solidFill>
                  <a:srgbClr val="002060"/>
                </a:solidFill>
              </a:rPr>
              <a:t>Occupancy Charges (Rent) 				</a:t>
            </a:r>
            <a:r>
              <a:rPr lang="en-CA" altLang="en-US" sz="1333" dirty="0" smtClean="0">
                <a:solidFill>
                  <a:srgbClr val="002060"/>
                </a:solidFill>
              </a:rPr>
              <a:t>D </a:t>
            </a:r>
            <a:r>
              <a:rPr lang="en-CA" altLang="en-US" sz="1333" dirty="0">
                <a:solidFill>
                  <a:srgbClr val="002060"/>
                </a:solidFill>
              </a:rPr>
              <a:t>= 	</a:t>
            </a:r>
            <a:r>
              <a:rPr lang="en-CA" altLang="en-US" sz="1333" b="1" dirty="0">
                <a:solidFill>
                  <a:srgbClr val="002060"/>
                </a:solidFill>
              </a:rPr>
              <a:t>$    2,000.00</a:t>
            </a:r>
          </a:p>
          <a:p>
            <a:pPr>
              <a:buFont typeface="Wingdings 3" charset="2"/>
              <a:buChar char=""/>
              <a:defRPr/>
            </a:pPr>
            <a:r>
              <a:rPr lang="en-CA" altLang="en-US" sz="1333" b="1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 3" charset="2"/>
              <a:buChar char=""/>
              <a:defRPr/>
            </a:pPr>
            <a:r>
              <a:rPr lang="en-CA" altLang="en-US" sz="1333" dirty="0">
                <a:solidFill>
                  <a:srgbClr val="002060"/>
                </a:solidFill>
              </a:rPr>
              <a:t>Monthly Proportionate Rent: (B / C) x D </a:t>
            </a:r>
            <a:r>
              <a:rPr lang="en-CA" altLang="en-US" sz="1333" b="1" dirty="0">
                <a:solidFill>
                  <a:srgbClr val="002060"/>
                </a:solidFill>
              </a:rPr>
              <a:t>$ 166,000 x 2,000 	E = 	$    1,084.00                                                 				            </a:t>
            </a:r>
            <a:r>
              <a:rPr lang="en-CA" altLang="en-US" sz="1333" b="1" dirty="0" smtClean="0">
                <a:solidFill>
                  <a:srgbClr val="002060"/>
                </a:solidFill>
              </a:rPr>
              <a:t>$ </a:t>
            </a:r>
            <a:r>
              <a:rPr lang="en-CA" altLang="en-US" sz="1333" b="1" dirty="0">
                <a:solidFill>
                  <a:srgbClr val="002060"/>
                </a:solidFill>
              </a:rPr>
              <a:t>306,000 </a:t>
            </a:r>
          </a:p>
          <a:p>
            <a:pPr>
              <a:buFont typeface="Wingdings 3" charset="2"/>
              <a:buChar char=""/>
              <a:defRPr/>
            </a:pPr>
            <a:r>
              <a:rPr lang="en-CA" altLang="en-US" sz="1333" dirty="0">
                <a:solidFill>
                  <a:srgbClr val="002060"/>
                </a:solidFill>
              </a:rPr>
              <a:t>Add: Administration Fee: 					</a:t>
            </a:r>
            <a:r>
              <a:rPr lang="en-CA" altLang="en-US" sz="1333" b="1" dirty="0" smtClean="0">
                <a:solidFill>
                  <a:srgbClr val="002060"/>
                </a:solidFill>
              </a:rPr>
              <a:t>$         </a:t>
            </a:r>
            <a:r>
              <a:rPr lang="en-CA" altLang="en-US" sz="1333" b="1" dirty="0">
                <a:solidFill>
                  <a:srgbClr val="002060"/>
                </a:solidFill>
              </a:rPr>
              <a:t>15.00 </a:t>
            </a:r>
          </a:p>
          <a:p>
            <a:pPr>
              <a:buFont typeface="Wingdings 3" charset="2"/>
              <a:buChar char=""/>
              <a:defRPr/>
            </a:pPr>
            <a:r>
              <a:rPr lang="en-CA" altLang="en-US" sz="1333" b="1" dirty="0">
                <a:solidFill>
                  <a:srgbClr val="002060"/>
                </a:solidFill>
              </a:rPr>
              <a:t>  </a:t>
            </a:r>
            <a:r>
              <a:rPr lang="en-CA" altLang="en-US" sz="1333" b="1" i="1" dirty="0">
                <a:solidFill>
                  <a:srgbClr val="002060"/>
                </a:solidFill>
              </a:rPr>
              <a:t>TOTAL PROPORTIONATE RENT : </a:t>
            </a:r>
            <a:r>
              <a:rPr lang="en-CA" altLang="en-US" sz="1333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  <a:r>
              <a:rPr lang="en-CA" altLang="en-US" sz="1333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CA" altLang="en-US" sz="1333" b="1" dirty="0" smtClean="0">
                <a:solidFill>
                  <a:srgbClr val="FFFF99"/>
                </a:solidFill>
              </a:rPr>
              <a:t>$    </a:t>
            </a:r>
            <a:r>
              <a:rPr lang="en-CA" altLang="en-US" sz="1333" b="1" dirty="0">
                <a:solidFill>
                  <a:srgbClr val="FFFF99"/>
                </a:solidFill>
              </a:rPr>
              <a:t>1,099.00 </a:t>
            </a:r>
          </a:p>
          <a:p>
            <a:pPr>
              <a:buFont typeface="Wingdings 3" charset="2"/>
              <a:buChar char=""/>
              <a:defRPr/>
            </a:pPr>
            <a:endParaRPr lang="en-CA" altLang="en-US" sz="1333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en-CA" altLang="en-US" sz="1333" dirty="0">
                <a:solidFill>
                  <a:srgbClr val="002060"/>
                </a:solidFill>
              </a:rPr>
              <a:t>PREPARED BY:____________________ 		DATE:_______________________ </a:t>
            </a:r>
          </a:p>
        </p:txBody>
      </p:sp>
    </p:spTree>
    <p:extLst>
      <p:ext uri="{BB962C8B-B14F-4D97-AF65-F5344CB8AC3E}">
        <p14:creationId xmlns:p14="http://schemas.microsoft.com/office/powerpoint/2010/main" val="51885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65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65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65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65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65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7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0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3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6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9" dur="500"/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2" dur="500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5" dur="500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8" dur="500"/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1" dur="500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4" dur="500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7" dur="500"/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0" dur="500"/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3" dur="500"/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6" dur="500"/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9" dur="500"/>
                                        <p:tgtEl>
                                          <p:spTgt spid="2765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  <p:bldP spid="27650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27000"/>
            <a:ext cx="7239000" cy="1206500"/>
          </a:xfrm>
        </p:spPr>
        <p:txBody>
          <a:bodyPr vert="horz" lIns="76729" tIns="38365" rIns="76729" bIns="38365" rtlCol="0" anchor="ctr"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333" dirty="0"/>
              <a:t> </a:t>
            </a:r>
            <a:r>
              <a:rPr lang="en-US" sz="2333" dirty="0">
                <a:solidFill>
                  <a:srgbClr val="CC9900"/>
                </a:solidFill>
              </a:rPr>
              <a:t>Islamic Co-operative Housing Corporation Ltd.</a:t>
            </a:r>
            <a:br>
              <a:rPr lang="en-US" sz="2333" dirty="0">
                <a:solidFill>
                  <a:srgbClr val="CC9900"/>
                </a:solidFill>
              </a:rPr>
            </a:br>
            <a:r>
              <a:rPr lang="en-US" sz="2333" dirty="0"/>
              <a:t>  </a:t>
            </a:r>
            <a:r>
              <a:rPr lang="en-US" dirty="0">
                <a:solidFill>
                  <a:srgbClr val="C00000"/>
                </a:solidFill>
              </a:rPr>
              <a:t>SHARING OF GAIN OR LOSS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>
          <a:xfrm>
            <a:off x="952500" y="1397000"/>
            <a:ext cx="7429500" cy="3873500"/>
          </a:xfrm>
        </p:spPr>
        <p:txBody>
          <a:bodyPr vert="horz" lIns="76729" tIns="38365" rIns="76729" bIns="38365" rtlCol="0"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As a result of sale/transfer of the housing unit any gain or loss realized will be divided as follows:                                             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1667" dirty="0">
                <a:solidFill>
                  <a:srgbClr val="002060"/>
                </a:solidFill>
              </a:rPr>
              <a:t>A</a:t>
            </a:r>
            <a:r>
              <a:rPr lang="en-US" altLang="en-US" sz="1667" b="1" dirty="0">
                <a:solidFill>
                  <a:srgbClr val="002060"/>
                </a:solidFill>
              </a:rPr>
              <a:t>.   If, at that time, the member has more than 50% shares, </a:t>
            </a:r>
            <a:endParaRPr lang="en-US" altLang="en-US" sz="1667" b="1" dirty="0" smtClean="0">
              <a:solidFill>
                <a:srgbClr val="002060"/>
              </a:solidFill>
            </a:endParaRPr>
          </a:p>
          <a:p>
            <a:pPr marL="342900" lvl="1" indent="0" eaLnBrk="1" hangingPunct="1">
              <a:lnSpc>
                <a:spcPct val="110000"/>
              </a:lnSpc>
              <a:buNone/>
            </a:pPr>
            <a:r>
              <a:rPr lang="en-US" altLang="en-US" sz="1667" b="1" dirty="0">
                <a:solidFill>
                  <a:srgbClr val="002060"/>
                </a:solidFill>
              </a:rPr>
              <a:t> </a:t>
            </a:r>
            <a:r>
              <a:rPr lang="en-US" altLang="en-US" sz="1667" b="1" dirty="0" smtClean="0">
                <a:solidFill>
                  <a:srgbClr val="002060"/>
                </a:solidFill>
              </a:rPr>
              <a:t>        10</a:t>
            </a:r>
            <a:r>
              <a:rPr lang="en-US" altLang="en-US" sz="1667" b="1" dirty="0">
                <a:solidFill>
                  <a:srgbClr val="002060"/>
                </a:solidFill>
              </a:rPr>
              <a:t>% </a:t>
            </a:r>
            <a:r>
              <a:rPr lang="en-US" altLang="en-US" sz="1667" b="1" dirty="0" smtClean="0">
                <a:solidFill>
                  <a:srgbClr val="002060"/>
                </a:solidFill>
              </a:rPr>
              <a:t>to the </a:t>
            </a:r>
            <a:r>
              <a:rPr lang="en-US" altLang="en-US" sz="1667" b="1" dirty="0">
                <a:solidFill>
                  <a:srgbClr val="002060"/>
                </a:solidFill>
              </a:rPr>
              <a:t>Co-op and 90% to the member. </a:t>
            </a:r>
            <a:endParaRPr lang="en-US" altLang="en-US" sz="1667" b="1" dirty="0" smtClean="0">
              <a:solidFill>
                <a:srgbClr val="002060"/>
              </a:solidFill>
            </a:endParaRPr>
          </a:p>
          <a:p>
            <a:pPr marL="342900" lvl="1" indent="0" eaLnBrk="1" hangingPunct="1">
              <a:lnSpc>
                <a:spcPct val="110000"/>
              </a:lnSpc>
              <a:buNone/>
            </a:pPr>
            <a:r>
              <a:rPr lang="en-US" altLang="en-US" sz="1667" b="1" dirty="0" smtClean="0">
                <a:solidFill>
                  <a:srgbClr val="002060"/>
                </a:solidFill>
              </a:rPr>
              <a:t>                                                                           </a:t>
            </a:r>
            <a:endParaRPr lang="en-US" altLang="en-US" sz="1667" b="1" dirty="0">
              <a:solidFill>
                <a:srgbClr val="002060"/>
              </a:solidFill>
            </a:endParaRPr>
          </a:p>
          <a:p>
            <a:pPr lvl="1" eaLnBrk="1" hangingPunct="1"/>
            <a:r>
              <a:rPr lang="en-US" altLang="en-US" sz="1667" b="1" dirty="0">
                <a:solidFill>
                  <a:srgbClr val="002060"/>
                </a:solidFill>
              </a:rPr>
              <a:t>B.    If the member has 50% or less shares</a:t>
            </a:r>
            <a:r>
              <a:rPr lang="en-US" altLang="en-US" sz="1667" b="1" dirty="0" smtClean="0">
                <a:solidFill>
                  <a:srgbClr val="002060"/>
                </a:solidFill>
              </a:rPr>
              <a:t>, 20</a:t>
            </a:r>
            <a:r>
              <a:rPr lang="en-US" altLang="en-US" sz="1667" b="1" dirty="0">
                <a:solidFill>
                  <a:srgbClr val="002060"/>
                </a:solidFill>
              </a:rPr>
              <a:t>% to the Co-op </a:t>
            </a:r>
            <a:r>
              <a:rPr lang="en-US" altLang="en-US" sz="1667" b="1" dirty="0" smtClean="0">
                <a:solidFill>
                  <a:srgbClr val="002060"/>
                </a:solidFill>
              </a:rPr>
              <a:t>and 	     80</a:t>
            </a:r>
            <a:r>
              <a:rPr lang="en-US" altLang="en-US" sz="1667" b="1" dirty="0">
                <a:solidFill>
                  <a:srgbClr val="002060"/>
                </a:solidFill>
              </a:rPr>
              <a:t>% to the member.</a:t>
            </a:r>
          </a:p>
          <a:p>
            <a:pPr lvl="1" eaLnBrk="1" hangingPunct="1">
              <a:buFont typeface="Wingdings 2" pitchFamily="18" charset="2"/>
              <a:buNone/>
            </a:pPr>
            <a:endParaRPr lang="en-US" altLang="en-US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b="1" dirty="0">
                <a:solidFill>
                  <a:srgbClr val="002060"/>
                </a:solidFill>
              </a:rPr>
              <a:t>The capital gain or loss will be shared after making an adjustment for authorized improvements, expansions and certain legal expenses incurred by the member</a:t>
            </a:r>
            <a:r>
              <a:rPr lang="en-US" altLang="en-US" b="1" dirty="0">
                <a:solidFill>
                  <a:schemeClr val="tx2"/>
                </a:solidFill>
              </a:rPr>
              <a:t>.</a:t>
            </a:r>
            <a:r>
              <a:rPr lang="en-US" altLang="en-US" b="1" dirty="0"/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5322848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284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624" y="0"/>
            <a:ext cx="6768752" cy="1460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500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20000" cy="1270000"/>
          </a:xfrm>
        </p:spPr>
        <p:txBody>
          <a:bodyPr vert="horz" lIns="76729" tIns="38365" rIns="76729" bIns="38365" rtlCol="0" anchor="ctr">
            <a:noAutofit/>
          </a:bodyPr>
          <a:lstStyle/>
          <a:p>
            <a:pPr algn="ctr" eaLnBrk="1" hangingPunct="1"/>
            <a:r>
              <a:rPr lang="en-US" altLang="en-US" sz="5000" dirty="0"/>
              <a:t>PREAMBLE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2413000" y="2349500"/>
            <a:ext cx="5715000" cy="3048000"/>
          </a:xfrm>
        </p:spPr>
        <p:txBody>
          <a:bodyPr vert="horz" lIns="76729" tIns="38365" rIns="76729" bIns="38365" rtlCol="0">
            <a:normAutofit fontScale="92500" lnSpcReduction="20000"/>
          </a:bodyPr>
          <a:lstStyle/>
          <a:p>
            <a:pPr>
              <a:buNone/>
              <a:defRPr/>
            </a:pPr>
            <a:r>
              <a:rPr lang="en-US" altLang="en-US" dirty="0">
                <a:solidFill>
                  <a:srgbClr val="002060"/>
                </a:solidFill>
              </a:rPr>
              <a:t>   </a:t>
            </a:r>
            <a:r>
              <a:rPr lang="en-US" altLang="en-US" sz="2400" b="1" i="1" dirty="0" smtClean="0">
                <a:solidFill>
                  <a:srgbClr val="002060"/>
                </a:solidFill>
              </a:rPr>
              <a:t>The </a:t>
            </a:r>
            <a:r>
              <a:rPr lang="en-US" altLang="en-US" sz="2400" b="1" i="1" dirty="0">
                <a:solidFill>
                  <a:srgbClr val="002060"/>
                </a:solidFill>
              </a:rPr>
              <a:t>very fundamental concept for us to understand and accept is the fact, as revealed by Allah, our creator and sustainer, in the Holy Quran:</a:t>
            </a:r>
          </a:p>
          <a:p>
            <a:pPr algn="ctr">
              <a:buNone/>
              <a:defRPr/>
            </a:pPr>
            <a:endParaRPr lang="en-US" altLang="en-US" sz="2400" i="1" dirty="0" smtClean="0">
              <a:solidFill>
                <a:srgbClr val="FFC000"/>
              </a:solidFill>
            </a:endParaRPr>
          </a:p>
          <a:p>
            <a:pPr algn="ctr">
              <a:buNone/>
              <a:defRPr/>
            </a:pPr>
            <a:r>
              <a:rPr lang="en-US" altLang="en-US" sz="2400" i="1" dirty="0" smtClean="0">
                <a:solidFill>
                  <a:srgbClr val="FFC000"/>
                </a:solidFill>
              </a:rPr>
              <a:t>“</a:t>
            </a:r>
            <a:r>
              <a:rPr lang="en-US" altLang="en-US" sz="2400" i="1" dirty="0">
                <a:solidFill>
                  <a:srgbClr val="FFC000"/>
                </a:solidFill>
              </a:rPr>
              <a:t>AND IT IS FOR ALLAH</a:t>
            </a:r>
          </a:p>
          <a:p>
            <a:pPr algn="ctr">
              <a:buNone/>
              <a:defRPr/>
            </a:pPr>
            <a:r>
              <a:rPr lang="en-US" altLang="en-US" sz="2400" i="1" dirty="0">
                <a:solidFill>
                  <a:srgbClr val="FFC000"/>
                </a:solidFill>
              </a:rPr>
              <a:t>WHATEVER IN THE HEAVENS</a:t>
            </a:r>
          </a:p>
          <a:p>
            <a:pPr algn="ctr">
              <a:buNone/>
              <a:defRPr/>
            </a:pPr>
            <a:r>
              <a:rPr lang="en-US" altLang="en-US" sz="2400" i="1" dirty="0">
                <a:solidFill>
                  <a:srgbClr val="FFC000"/>
                </a:solidFill>
              </a:rPr>
              <a:t> AND</a:t>
            </a:r>
          </a:p>
          <a:p>
            <a:pPr algn="ctr">
              <a:buNone/>
              <a:defRPr/>
            </a:pPr>
            <a:r>
              <a:rPr lang="en-US" altLang="en-US" sz="2400" i="1" dirty="0">
                <a:solidFill>
                  <a:srgbClr val="FFC000"/>
                </a:solidFill>
              </a:rPr>
              <a:t> WHATEVER IN THE EARTH.”</a:t>
            </a:r>
            <a:r>
              <a:rPr lang="en-US" altLang="en-US" sz="2400" dirty="0">
                <a:solidFill>
                  <a:srgbClr val="FF0066"/>
                </a:solidFill>
              </a:rPr>
              <a:t/>
            </a:r>
            <a:br>
              <a:rPr lang="en-US" altLang="en-US" sz="2400" dirty="0">
                <a:solidFill>
                  <a:srgbClr val="FF0066"/>
                </a:solidFill>
              </a:rPr>
            </a:br>
            <a:endParaRPr lang="en-US" altLang="en-US" sz="2400" dirty="0">
              <a:solidFill>
                <a:srgbClr val="FF0066"/>
              </a:solidFill>
            </a:endParaRPr>
          </a:p>
        </p:txBody>
      </p:sp>
      <p:pic>
        <p:nvPicPr>
          <p:cNvPr id="12293" name="Picture 6" descr="iStock_000009280486X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921396"/>
            <a:ext cx="20955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091835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9000" y="338667"/>
            <a:ext cx="7302500" cy="444500"/>
          </a:xfrm>
        </p:spPr>
        <p:txBody>
          <a:bodyPr vert="horz" lIns="76729" tIns="38365" rIns="76729" bIns="38365" rtlCol="0" anchor="ctr">
            <a:normAutofit fontScale="90000"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en-US" sz="2333">
                <a:solidFill>
                  <a:srgbClr val="CC9900"/>
                </a:solidFill>
              </a:rPr>
              <a:t>Islamic Co-operative Housing Corporation Ltd.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763322"/>
            <a:ext cx="8435528" cy="4951678"/>
          </a:xfrm>
        </p:spPr>
        <p:txBody>
          <a:bodyPr vert="horz" lIns="76729" tIns="38365" rIns="76729" bIns="38365" rtlCol="0">
            <a:normAutofit/>
          </a:bodyPr>
          <a:lstStyle/>
          <a:p>
            <a:pPr eaLnBrk="1" hangingPunct="1">
              <a:lnSpc>
                <a:spcPct val="0"/>
              </a:lnSpc>
            </a:pPr>
            <a:endParaRPr lang="en-US" altLang="en-US" sz="3667" dirty="0">
              <a:solidFill>
                <a:srgbClr val="330099"/>
              </a:solidFill>
            </a:endParaRPr>
          </a:p>
          <a:p>
            <a:pPr algn="ctr" eaLnBrk="1" hangingPunct="1">
              <a:lnSpc>
                <a:spcPct val="50000"/>
              </a:lnSpc>
            </a:pPr>
            <a:endParaRPr lang="en-US" altLang="en-US" sz="3667" dirty="0">
              <a:solidFill>
                <a:srgbClr val="002060"/>
              </a:solidFill>
            </a:endParaRPr>
          </a:p>
          <a:p>
            <a:pPr algn="l" eaLnBrk="1" hangingPunct="1">
              <a:lnSpc>
                <a:spcPct val="200000"/>
              </a:lnSpc>
            </a:pPr>
            <a:r>
              <a:rPr lang="en-US" altLang="en-US" sz="2667" dirty="0">
                <a:solidFill>
                  <a:srgbClr val="002060"/>
                </a:solidFill>
              </a:rPr>
              <a:t>MEMBERS </a:t>
            </a:r>
            <a:r>
              <a:rPr lang="en-US" altLang="en-US" sz="2667" dirty="0" smtClean="0">
                <a:solidFill>
                  <a:srgbClr val="002060"/>
                </a:solidFill>
              </a:rPr>
              <a:t>ARE IN </a:t>
            </a:r>
            <a:r>
              <a:rPr lang="en-US" altLang="en-US" sz="2667" dirty="0">
                <a:solidFill>
                  <a:srgbClr val="002060"/>
                </a:solidFill>
              </a:rPr>
              <a:t>DRIVERS SEAT</a:t>
            </a:r>
          </a:p>
          <a:p>
            <a:pPr algn="l" eaLnBrk="1" hangingPunct="1">
              <a:lnSpc>
                <a:spcPct val="200000"/>
              </a:lnSpc>
            </a:pPr>
            <a:r>
              <a:rPr lang="en-US" altLang="en-US" sz="2667" dirty="0" smtClean="0">
                <a:solidFill>
                  <a:srgbClr val="002060"/>
                </a:solidFill>
              </a:rPr>
              <a:t>COMPLETE </a:t>
            </a:r>
            <a:r>
              <a:rPr lang="en-US" altLang="en-US" sz="2667" dirty="0">
                <a:solidFill>
                  <a:srgbClr val="002060"/>
                </a:solidFill>
              </a:rPr>
              <a:t>100% OWNERSHIP IN </a:t>
            </a:r>
            <a:r>
              <a:rPr lang="en-US" altLang="en-US" sz="2667" dirty="0" smtClean="0">
                <a:solidFill>
                  <a:srgbClr val="002060"/>
                </a:solidFill>
              </a:rPr>
              <a:t>10-12 YEARS</a:t>
            </a:r>
            <a:endParaRPr lang="en-US" altLang="en-US" sz="2667" dirty="0">
              <a:solidFill>
                <a:srgbClr val="002060"/>
              </a:solidFill>
            </a:endParaRPr>
          </a:p>
          <a:p>
            <a:pPr algn="l" eaLnBrk="1" hangingPunct="1">
              <a:lnSpc>
                <a:spcPct val="200000"/>
              </a:lnSpc>
            </a:pPr>
            <a:r>
              <a:rPr lang="en-US" altLang="en-US" sz="2667" dirty="0">
                <a:solidFill>
                  <a:srgbClr val="002060"/>
                </a:solidFill>
              </a:rPr>
              <a:t>CONVENTIONAL MORTGAGES TAKE 25-30 YEARS</a:t>
            </a:r>
          </a:p>
          <a:p>
            <a:pPr algn="ctr" eaLnBrk="1" hangingPunct="1">
              <a:lnSpc>
                <a:spcPct val="200000"/>
              </a:lnSpc>
            </a:pPr>
            <a:endParaRPr lang="en-US" altLang="en-US" sz="2667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200000"/>
              </a:lnSpc>
            </a:pPr>
            <a:endParaRPr lang="en-US" altLang="en-US" sz="2667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8021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9632" y="0"/>
            <a:ext cx="7122368" cy="3429000"/>
          </a:xfrm>
          <a:prstGeom prst="rect">
            <a:avLst/>
          </a:prstGeom>
          <a:solidFill>
            <a:srgbClr val="008E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667" dirty="0"/>
          </a:p>
        </p:txBody>
      </p:sp>
      <p:sp>
        <p:nvSpPr>
          <p:cNvPr id="2052" name="Rectangle 2"/>
          <p:cNvSpPr>
            <a:spLocks noGrp="1"/>
          </p:cNvSpPr>
          <p:nvPr>
            <p:ph type="ctrTitle"/>
          </p:nvPr>
        </p:nvSpPr>
        <p:spPr>
          <a:xfrm>
            <a:off x="762000" y="127000"/>
            <a:ext cx="7620000" cy="825500"/>
          </a:xfrm>
        </p:spPr>
        <p:txBody>
          <a:bodyPr/>
          <a:lstStyle/>
          <a:p>
            <a:pPr algn="ctr" eaLnBrk="1" hangingPunct="1"/>
            <a:r>
              <a:rPr lang="en-US" altLang="en-US" sz="2417" dirty="0"/>
              <a:t>ANSAR FINANCIAL GROUP</a:t>
            </a:r>
            <a:r>
              <a:rPr lang="en-US" altLang="en-US" sz="1750" dirty="0"/>
              <a:t> </a:t>
            </a:r>
            <a:br>
              <a:rPr lang="en-US" altLang="en-US" sz="1750" dirty="0"/>
            </a:br>
            <a:r>
              <a:rPr lang="en-US" altLang="en-US" sz="2417" dirty="0"/>
              <a:t>LAUNCHED A NEW CO-OPERATIVE </a:t>
            </a:r>
            <a:r>
              <a:rPr lang="en-US" altLang="en-US" sz="2417" dirty="0" smtClean="0"/>
              <a:t>IN 2003</a:t>
            </a:r>
            <a:endParaRPr lang="en-US" altLang="en-US" sz="2417" dirty="0"/>
          </a:p>
        </p:txBody>
      </p:sp>
      <p:sp>
        <p:nvSpPr>
          <p:cNvPr id="44035" name="Rectangle 3"/>
          <p:cNvSpPr>
            <a:spLocks noGrp="1"/>
          </p:cNvSpPr>
          <p:nvPr>
            <p:ph type="subTitle" idx="1"/>
          </p:nvPr>
        </p:nvSpPr>
        <p:spPr>
          <a:xfrm>
            <a:off x="251520" y="4000500"/>
            <a:ext cx="8712968" cy="1397000"/>
          </a:xfrm>
        </p:spPr>
        <p:txBody>
          <a:bodyPr rtlCol="0">
            <a:normAutofit/>
          </a:bodyPr>
          <a:lstStyle/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en-US" sz="2400" i="1" dirty="0">
                <a:solidFill>
                  <a:srgbClr val="FFFFCC"/>
                </a:solidFill>
              </a:rPr>
              <a:t>ANSAR CO-OPERATIVE HOUSING CORPORATION LTD.</a:t>
            </a: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endParaRPr lang="en-US" dirty="0">
              <a:solidFill>
                <a:srgbClr val="FFFFCC"/>
              </a:solidFill>
            </a:endParaRPr>
          </a:p>
          <a:p>
            <a:pPr algn="ctr">
              <a:buClr>
                <a:schemeClr val="tx1">
                  <a:shade val="95000"/>
                </a:schemeClr>
              </a:buClr>
              <a:defRPr/>
            </a:pPr>
            <a:r>
              <a:rPr lang="en-US" sz="2000" dirty="0">
                <a:solidFill>
                  <a:srgbClr val="FFFFCC"/>
                </a:solidFill>
              </a:rPr>
              <a:t>Ansar Co-operative operates under the same principles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endParaRPr lang="en-US" sz="1917" dirty="0">
              <a:solidFill>
                <a:srgbClr val="FFFFCC"/>
              </a:solidFill>
            </a:endParaRPr>
          </a:p>
        </p:txBody>
      </p:sp>
      <p:graphicFrame>
        <p:nvGraphicFramePr>
          <p:cNvPr id="2050" name="Object 13"/>
          <p:cNvGraphicFramePr>
            <a:graphicFrameLocks noChangeAspect="1"/>
          </p:cNvGraphicFramePr>
          <p:nvPr/>
        </p:nvGraphicFramePr>
        <p:xfrm>
          <a:off x="3302000" y="1206500"/>
          <a:ext cx="2540000" cy="1715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tmap Image" r:id="rId4" imgW="4285714" imgH="2781688" progId="PBrush">
                  <p:embed/>
                </p:oleObj>
              </mc:Choice>
              <mc:Fallback>
                <p:oleObj name="Bitmap Image" r:id="rId4" imgW="4285714" imgH="278168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1206500"/>
                        <a:ext cx="2540000" cy="17158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33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0"/>
            <a:ext cx="8064896" cy="2476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500" dirty="0"/>
          </a:p>
        </p:txBody>
      </p:sp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1043608" y="0"/>
            <a:ext cx="8120239" cy="2497460"/>
          </a:xfrm>
          <a:solidFill>
            <a:srgbClr val="007434"/>
          </a:solidFill>
        </p:spPr>
        <p:txBody>
          <a:bodyPr vert="horz" lIns="76729" tIns="38365" rIns="76729" bIns="38365" rtlCol="0" anchor="ctr">
            <a:no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Islamic Co-operative Housing Corporation Ltd.</a:t>
            </a:r>
            <a:b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Ansar Co-operative Housing Corporation Ltd.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17" dirty="0"/>
              <a:t/>
            </a:r>
            <a:br>
              <a:rPr lang="en-US" sz="2417" dirty="0"/>
            </a:br>
            <a:r>
              <a:rPr lang="en-US" sz="3667" dirty="0">
                <a:solidFill>
                  <a:srgbClr val="CC9900"/>
                </a:solidFill>
              </a:rPr>
              <a:t>COMBINED PRESENT STATUS</a:t>
            </a:r>
          </a:p>
        </p:txBody>
      </p:sp>
      <p:sp>
        <p:nvSpPr>
          <p:cNvPr id="25604" name="Rectangle 3"/>
          <p:cNvSpPr>
            <a:spLocks noGrp="1"/>
          </p:cNvSpPr>
          <p:nvPr>
            <p:ph idx="1"/>
          </p:nvPr>
        </p:nvSpPr>
        <p:spPr>
          <a:xfrm>
            <a:off x="1460500" y="2413000"/>
            <a:ext cx="6667500" cy="3175000"/>
          </a:xfrm>
        </p:spPr>
        <p:txBody>
          <a:bodyPr vert="horz" lIns="76729" tIns="38365" rIns="76729" bIns="38365"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endParaRPr lang="en-US" altLang="en-US" sz="1917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r>
              <a:rPr lang="en-US" altLang="en-US" sz="1917" dirty="0">
                <a:solidFill>
                  <a:srgbClr val="FFFFCC"/>
                </a:solidFill>
              </a:rPr>
              <a:t>In thirty four years, purchased a little over eight hundred </a:t>
            </a:r>
            <a:r>
              <a:rPr lang="en-US" altLang="en-US" sz="1917" dirty="0" smtClean="0">
                <a:solidFill>
                  <a:srgbClr val="FFFFCC"/>
                </a:solidFill>
              </a:rPr>
              <a:t>fifty </a:t>
            </a:r>
            <a:r>
              <a:rPr lang="en-US" altLang="en-US" sz="1917" dirty="0">
                <a:solidFill>
                  <a:srgbClr val="FFFFCC"/>
                </a:solidFill>
              </a:rPr>
              <a:t>(</a:t>
            </a:r>
            <a:r>
              <a:rPr lang="en-US" altLang="en-US" sz="1917" dirty="0" smtClean="0">
                <a:solidFill>
                  <a:srgbClr val="FFFFCC"/>
                </a:solidFill>
              </a:rPr>
              <a:t>850</a:t>
            </a:r>
            <a:r>
              <a:rPr lang="en-US" altLang="en-US" sz="1917" dirty="0">
                <a:solidFill>
                  <a:srgbClr val="FFFFCC"/>
                </a:solidFill>
              </a:rPr>
              <a:t>) houses;</a:t>
            </a:r>
          </a:p>
          <a:p>
            <a:pPr>
              <a:lnSpc>
                <a:spcPct val="120000"/>
              </a:lnSpc>
              <a:buFont typeface="Wingdings 3" charset="2"/>
              <a:buChar char=""/>
              <a:defRPr/>
            </a:pPr>
            <a:r>
              <a:rPr lang="en-US" altLang="en-US" sz="1917" dirty="0">
                <a:solidFill>
                  <a:srgbClr val="FFFFCC"/>
                </a:solidFill>
              </a:rPr>
              <a:t>Sold a little over </a:t>
            </a:r>
            <a:r>
              <a:rPr lang="en-US" altLang="en-US" sz="1917" dirty="0" smtClean="0">
                <a:solidFill>
                  <a:srgbClr val="FFFFCC"/>
                </a:solidFill>
              </a:rPr>
              <a:t>$79 </a:t>
            </a:r>
            <a:r>
              <a:rPr lang="en-US" altLang="en-US" sz="1917" dirty="0">
                <a:solidFill>
                  <a:srgbClr val="FFFFCC"/>
                </a:solidFill>
              </a:rPr>
              <a:t>Million worth of Shares;</a:t>
            </a:r>
          </a:p>
          <a:p>
            <a:pPr>
              <a:lnSpc>
                <a:spcPct val="120000"/>
              </a:lnSpc>
              <a:buFont typeface="Wingdings 3" charset="2"/>
              <a:buChar char=""/>
              <a:defRPr/>
            </a:pPr>
            <a:r>
              <a:rPr lang="en-US" altLang="en-US" sz="1917" dirty="0">
                <a:solidFill>
                  <a:srgbClr val="FFFFCC"/>
                </a:solidFill>
              </a:rPr>
              <a:t>Gave Dividends between 3.6% and 10%.        </a:t>
            </a:r>
          </a:p>
          <a:p>
            <a:pPr>
              <a:lnSpc>
                <a:spcPct val="120000"/>
              </a:lnSpc>
              <a:buFont typeface="Wingdings 3" charset="2"/>
              <a:buChar char=""/>
              <a:defRPr/>
            </a:pPr>
            <a:r>
              <a:rPr lang="en-US" altLang="en-US" sz="1917" dirty="0">
                <a:solidFill>
                  <a:srgbClr val="FFFFCC"/>
                </a:solidFill>
              </a:rPr>
              <a:t>For the year </a:t>
            </a:r>
            <a:r>
              <a:rPr lang="en-US" altLang="en-US" sz="1917" dirty="0" smtClean="0">
                <a:solidFill>
                  <a:srgbClr val="FFFFCC"/>
                </a:solidFill>
              </a:rPr>
              <a:t>2017 </a:t>
            </a:r>
            <a:r>
              <a:rPr lang="en-US" altLang="en-US" sz="1917" dirty="0">
                <a:solidFill>
                  <a:srgbClr val="FFFFCC"/>
                </a:solidFill>
              </a:rPr>
              <a:t>it is 3.6%;</a:t>
            </a:r>
          </a:p>
          <a:p>
            <a:pPr>
              <a:lnSpc>
                <a:spcPct val="120000"/>
              </a:lnSpc>
              <a:buFont typeface="Wingdings 3" charset="2"/>
              <a:buChar char=""/>
              <a:defRPr/>
            </a:pPr>
            <a:r>
              <a:rPr lang="en-US" altLang="en-US" sz="1917" dirty="0">
                <a:solidFill>
                  <a:srgbClr val="FFFFCC"/>
                </a:solidFill>
              </a:rPr>
              <a:t>Membership has grown to almost </a:t>
            </a:r>
            <a:r>
              <a:rPr lang="en-US" altLang="en-US" sz="1917" dirty="0" smtClean="0">
                <a:solidFill>
                  <a:srgbClr val="FFFFCC"/>
                </a:solidFill>
              </a:rPr>
              <a:t>4,800 </a:t>
            </a:r>
            <a:r>
              <a:rPr lang="en-US" altLang="en-US" sz="1917" dirty="0">
                <a:solidFill>
                  <a:srgbClr val="FFFFCC"/>
                </a:solidFill>
              </a:rPr>
              <a:t>in North America and a good number from overseas as investors;</a:t>
            </a:r>
          </a:p>
        </p:txBody>
      </p:sp>
    </p:spTree>
    <p:extLst>
      <p:ext uri="{BB962C8B-B14F-4D97-AF65-F5344CB8AC3E}">
        <p14:creationId xmlns:p14="http://schemas.microsoft.com/office/powerpoint/2010/main" val="249647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1187624" y="265212"/>
            <a:ext cx="7848872" cy="5588000"/>
          </a:xfrm>
        </p:spPr>
        <p:txBody>
          <a:bodyPr rtlCol="0">
            <a:normAutofit fontScale="90000"/>
          </a:bodyPr>
          <a:lstStyle/>
          <a:p>
            <a:pPr algn="l">
              <a:lnSpc>
                <a:spcPct val="200000"/>
              </a:lnSpc>
              <a:defRPr/>
            </a:pPr>
            <a:r>
              <a:rPr lang="en-CA" altLang="en-US" sz="2200" i="1" dirty="0" smtClean="0">
                <a:solidFill>
                  <a:srgbClr val="CC9900"/>
                </a:solidFill>
              </a:rPr>
              <a:t/>
            </a:r>
            <a:br>
              <a:rPr lang="en-CA" altLang="en-US" sz="2200" i="1" dirty="0" smtClean="0">
                <a:solidFill>
                  <a:srgbClr val="CC9900"/>
                </a:solidFill>
              </a:rPr>
            </a:br>
            <a:r>
              <a:rPr lang="en-CA" altLang="en-US" sz="2200" i="1" dirty="0">
                <a:solidFill>
                  <a:srgbClr val="CC9900"/>
                </a:solidFill>
              </a:rPr>
              <a:t/>
            </a:r>
            <a:br>
              <a:rPr lang="en-CA" altLang="en-US" sz="2200" i="1" dirty="0">
                <a:solidFill>
                  <a:srgbClr val="CC9900"/>
                </a:solidFill>
              </a:rPr>
            </a:br>
            <a:r>
              <a:rPr lang="en-CA" altLang="en-US" sz="2200" i="1" dirty="0">
                <a:solidFill>
                  <a:srgbClr val="CC9900"/>
                </a:solidFill>
              </a:rPr>
              <a:t/>
            </a:r>
            <a:br>
              <a:rPr lang="en-CA" altLang="en-US" sz="2200" i="1" dirty="0">
                <a:solidFill>
                  <a:srgbClr val="CC9900"/>
                </a:solidFill>
              </a:rPr>
            </a:br>
            <a:r>
              <a:rPr lang="en-CA" altLang="en-US" sz="2700" i="1" dirty="0" smtClean="0">
                <a:solidFill>
                  <a:srgbClr val="FFFF99"/>
                </a:solidFill>
              </a:rPr>
              <a:t>OTHER </a:t>
            </a:r>
            <a:r>
              <a:rPr lang="en-CA" altLang="en-US" sz="2700" i="1" dirty="0">
                <a:solidFill>
                  <a:srgbClr val="FFFF99"/>
                </a:solidFill>
              </a:rPr>
              <a:t>COMMUNITIES </a:t>
            </a:r>
            <a:r>
              <a:rPr lang="en-CA" altLang="en-US" sz="2700" i="1" dirty="0" smtClean="0">
                <a:solidFill>
                  <a:srgbClr val="FFFF99"/>
                </a:solidFill>
              </a:rPr>
              <a:t>COPIED OUR </a:t>
            </a:r>
            <a:r>
              <a:rPr lang="en-CA" altLang="en-US" sz="2700" i="1" dirty="0">
                <a:solidFill>
                  <a:srgbClr val="FFFF99"/>
                </a:solidFill>
              </a:rPr>
              <a:t>MODEL</a:t>
            </a:r>
            <a:r>
              <a:rPr lang="en-CA" altLang="en-US" sz="2700" i="1" dirty="0">
                <a:solidFill>
                  <a:srgbClr val="CC9900"/>
                </a:solidFill>
              </a:rPr>
              <a:t/>
            </a:r>
            <a:br>
              <a:rPr lang="en-CA" altLang="en-US" sz="2700" i="1" dirty="0">
                <a:solidFill>
                  <a:srgbClr val="CC9900"/>
                </a:solidFill>
              </a:rPr>
            </a:br>
            <a:r>
              <a:rPr lang="en-CA" altLang="en-US" i="1" dirty="0">
                <a:solidFill>
                  <a:srgbClr val="CC9900"/>
                </a:solidFill>
              </a:rPr>
              <a:t>	</a:t>
            </a:r>
            <a:r>
              <a:rPr lang="en-CA" altLang="en-US" dirty="0">
                <a:solidFill>
                  <a:srgbClr val="002060"/>
                </a:solidFill>
              </a:rPr>
              <a:t>1. St. Louis, Missouri, USA</a:t>
            </a:r>
            <a:br>
              <a:rPr lang="en-CA" altLang="en-US" dirty="0">
                <a:solidFill>
                  <a:srgbClr val="002060"/>
                </a:solidFill>
              </a:rPr>
            </a:br>
            <a:r>
              <a:rPr lang="en-CA" altLang="en-US" dirty="0">
                <a:solidFill>
                  <a:srgbClr val="002060"/>
                </a:solidFill>
              </a:rPr>
              <a:t>	2. San Francesco, USA</a:t>
            </a:r>
            <a:br>
              <a:rPr lang="en-CA" altLang="en-US" dirty="0">
                <a:solidFill>
                  <a:srgbClr val="002060"/>
                </a:solidFill>
              </a:rPr>
            </a:br>
            <a:r>
              <a:rPr lang="en-CA" altLang="en-US" dirty="0">
                <a:solidFill>
                  <a:srgbClr val="002060"/>
                </a:solidFill>
              </a:rPr>
              <a:t>	3. Manchester, UK</a:t>
            </a:r>
            <a:br>
              <a:rPr lang="en-CA" altLang="en-US" dirty="0">
                <a:solidFill>
                  <a:srgbClr val="002060"/>
                </a:solidFill>
              </a:rPr>
            </a:br>
            <a:r>
              <a:rPr lang="en-CA" altLang="en-US" dirty="0">
                <a:solidFill>
                  <a:srgbClr val="002060"/>
                </a:solidFill>
              </a:rPr>
              <a:t>	4. Malaysia (In Progress)</a:t>
            </a:r>
            <a:br>
              <a:rPr lang="en-CA" altLang="en-US" dirty="0">
                <a:solidFill>
                  <a:srgbClr val="002060"/>
                </a:solidFill>
              </a:rPr>
            </a:br>
            <a:r>
              <a:rPr lang="en-CA" altLang="en-US" dirty="0">
                <a:solidFill>
                  <a:schemeClr val="tx1"/>
                </a:solidFill>
              </a:rPr>
              <a:t/>
            </a:r>
            <a:br>
              <a:rPr lang="en-CA" altLang="en-US" dirty="0">
                <a:solidFill>
                  <a:schemeClr val="tx1"/>
                </a:solidFill>
              </a:rPr>
            </a:br>
            <a:r>
              <a:rPr lang="en-CA" altLang="en-US" i="1" dirty="0">
                <a:solidFill>
                  <a:srgbClr val="FFFFFF"/>
                </a:solidFill>
              </a:rPr>
              <a:t>in</a:t>
            </a:r>
            <a:endParaRPr lang="en-CA" altLang="en-US" sz="3333" dirty="0"/>
          </a:p>
        </p:txBody>
      </p:sp>
    </p:spTree>
    <p:extLst>
      <p:ext uri="{BB962C8B-B14F-4D97-AF65-F5344CB8AC3E}">
        <p14:creationId xmlns:p14="http://schemas.microsoft.com/office/powerpoint/2010/main" val="346344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1115616" y="216958"/>
            <a:ext cx="7920880" cy="5498042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CA" altLang="en-US" i="1" dirty="0" smtClean="0">
                <a:solidFill>
                  <a:srgbClr val="CC9900"/>
                </a:solidFill>
              </a:rPr>
              <a:t/>
            </a:r>
            <a:br>
              <a:rPr lang="en-CA" altLang="en-US" i="1" dirty="0" smtClean="0">
                <a:solidFill>
                  <a:srgbClr val="CC9900"/>
                </a:solidFill>
              </a:rPr>
            </a:br>
            <a:r>
              <a:rPr lang="en-CA" altLang="en-US" i="1" dirty="0">
                <a:solidFill>
                  <a:srgbClr val="CC9900"/>
                </a:solidFill>
              </a:rPr>
              <a:t/>
            </a:r>
            <a:br>
              <a:rPr lang="en-CA" altLang="en-US" i="1" dirty="0">
                <a:solidFill>
                  <a:srgbClr val="CC9900"/>
                </a:solidFill>
              </a:rPr>
            </a:br>
            <a:r>
              <a:rPr lang="en-CA" altLang="en-US" sz="3100" i="1" dirty="0" smtClean="0">
                <a:solidFill>
                  <a:srgbClr val="CC9900"/>
                </a:solidFill>
              </a:rPr>
              <a:t>Islamic </a:t>
            </a:r>
            <a:r>
              <a:rPr lang="en-CA" altLang="en-US" sz="3100" i="1" dirty="0">
                <a:solidFill>
                  <a:srgbClr val="CC9900"/>
                </a:solidFill>
              </a:rPr>
              <a:t>Co-operative Housing Corporation</a:t>
            </a:r>
            <a:br>
              <a:rPr lang="en-CA" altLang="en-US" sz="3100" i="1" dirty="0">
                <a:solidFill>
                  <a:srgbClr val="CC9900"/>
                </a:solidFill>
              </a:rPr>
            </a:br>
            <a:r>
              <a:rPr lang="en-CA" altLang="en-US" sz="3100" i="1" dirty="0">
                <a:solidFill>
                  <a:srgbClr val="CC9900"/>
                </a:solidFill>
              </a:rPr>
              <a:t>and</a:t>
            </a:r>
            <a:br>
              <a:rPr lang="en-CA" altLang="en-US" sz="3100" i="1" dirty="0">
                <a:solidFill>
                  <a:srgbClr val="CC9900"/>
                </a:solidFill>
              </a:rPr>
            </a:br>
            <a:r>
              <a:rPr lang="en-CA" altLang="en-US" sz="3100" i="1" dirty="0">
                <a:solidFill>
                  <a:srgbClr val="CC9900"/>
                </a:solidFill>
              </a:rPr>
              <a:t> Ansar Co-operative Housing Corporation</a:t>
            </a:r>
            <a:r>
              <a:rPr lang="en-CA" altLang="en-US" i="1" dirty="0">
                <a:solidFill>
                  <a:srgbClr val="CC9900"/>
                </a:solidFill>
              </a:rPr>
              <a:t/>
            </a:r>
            <a:br>
              <a:rPr lang="en-CA" altLang="en-US" i="1" dirty="0">
                <a:solidFill>
                  <a:srgbClr val="CC9900"/>
                </a:solidFill>
              </a:rPr>
            </a:br>
            <a:r>
              <a:rPr lang="en-CA" altLang="en-US" i="1" dirty="0">
                <a:solidFill>
                  <a:schemeClr val="tx1"/>
                </a:solidFill>
              </a:rPr>
              <a:t/>
            </a:r>
            <a:br>
              <a:rPr lang="en-CA" altLang="en-US" i="1" dirty="0">
                <a:solidFill>
                  <a:schemeClr val="tx1"/>
                </a:solidFill>
              </a:rPr>
            </a:br>
            <a:r>
              <a:rPr lang="en-CA" altLang="en-US" sz="3100" dirty="0">
                <a:solidFill>
                  <a:srgbClr val="002060"/>
                </a:solidFill>
              </a:rPr>
              <a:t>Established Home &amp; Auto Takaful</a:t>
            </a:r>
            <a:br>
              <a:rPr lang="en-CA" altLang="en-US" sz="3100" dirty="0">
                <a:solidFill>
                  <a:srgbClr val="002060"/>
                </a:solidFill>
              </a:rPr>
            </a:br>
            <a:r>
              <a:rPr lang="en-CA" altLang="en-US" sz="3100" dirty="0">
                <a:solidFill>
                  <a:srgbClr val="002060"/>
                </a:solidFill>
              </a:rPr>
              <a:t>for Co-op </a:t>
            </a:r>
            <a:r>
              <a:rPr lang="en-CA" altLang="en-US" sz="3100" dirty="0" smtClean="0">
                <a:solidFill>
                  <a:srgbClr val="002060"/>
                </a:solidFill>
              </a:rPr>
              <a:t>Members</a:t>
            </a:r>
            <a:r>
              <a:rPr lang="en-CA" altLang="en-US" sz="3100" dirty="0"/>
              <a:t/>
            </a:r>
            <a:br>
              <a:rPr lang="en-CA" altLang="en-US" sz="3100" dirty="0"/>
            </a:br>
            <a:r>
              <a:rPr lang="en-CA" altLang="en-US" sz="3100" dirty="0">
                <a:solidFill>
                  <a:schemeClr val="tx1"/>
                </a:solidFill>
              </a:rPr>
              <a:t/>
            </a:r>
            <a:br>
              <a:rPr lang="en-CA" altLang="en-US" sz="3100" dirty="0">
                <a:solidFill>
                  <a:schemeClr val="tx1"/>
                </a:solidFill>
              </a:rPr>
            </a:br>
            <a:r>
              <a:rPr lang="en-CA" altLang="en-US" sz="3100" i="1" dirty="0">
                <a:solidFill>
                  <a:srgbClr val="002060"/>
                </a:solidFill>
              </a:rPr>
              <a:t>in partnership with second largest Insurance Company in Canada</a:t>
            </a:r>
            <a:r>
              <a:rPr lang="en-CA" altLang="en-US" sz="3100" dirty="0">
                <a:solidFill>
                  <a:srgbClr val="002060"/>
                </a:solidFill>
              </a:rPr>
              <a:t/>
            </a:r>
            <a:br>
              <a:rPr lang="en-CA" altLang="en-US" sz="3100" dirty="0">
                <a:solidFill>
                  <a:srgbClr val="002060"/>
                </a:solidFill>
              </a:rPr>
            </a:br>
            <a:r>
              <a:rPr lang="en-CA" altLang="en-US" sz="3100" dirty="0">
                <a:solidFill>
                  <a:schemeClr val="tx1"/>
                </a:solidFill>
              </a:rPr>
              <a:t/>
            </a:r>
            <a:br>
              <a:rPr lang="en-CA" altLang="en-US" sz="3100" dirty="0">
                <a:solidFill>
                  <a:schemeClr val="tx1"/>
                </a:solidFill>
              </a:rPr>
            </a:br>
            <a:r>
              <a:rPr lang="en-CA" altLang="en-US" sz="3100" dirty="0">
                <a:solidFill>
                  <a:srgbClr val="002060"/>
                </a:solidFill>
              </a:rPr>
              <a:t>The Co-operators Insurance Group </a:t>
            </a:r>
            <a:r>
              <a:rPr lang="en-CA" altLang="en-US" sz="3100" dirty="0"/>
              <a:t/>
            </a:r>
            <a:br>
              <a:rPr lang="en-CA" altLang="en-US" sz="3100" dirty="0"/>
            </a:br>
            <a:r>
              <a:rPr lang="en-CA" altLang="en-US" sz="3333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13212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0"/>
            <a:ext cx="7366000" cy="1587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rgbClr val="CC9900"/>
                </a:solidFill>
              </a:rPr>
              <a:t>     </a:t>
            </a:r>
            <a:br>
              <a:rPr lang="en-US" altLang="en-US" dirty="0">
                <a:solidFill>
                  <a:srgbClr val="CC9900"/>
                </a:solidFill>
              </a:rPr>
            </a:br>
            <a:r>
              <a:rPr lang="en-US" altLang="en-US" dirty="0" smtClean="0">
                <a:solidFill>
                  <a:srgbClr val="CC9900"/>
                </a:solidFill>
              </a:rPr>
              <a:t>OTHER </a:t>
            </a:r>
            <a:r>
              <a:rPr lang="en-US" altLang="en-US" dirty="0">
                <a:solidFill>
                  <a:srgbClr val="CC9900"/>
                </a:solidFill>
              </a:rPr>
              <a:t>SERVICES AND PROJECTS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333500"/>
            <a:ext cx="7560840" cy="43815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endParaRPr lang="en-US" altLang="en-US" dirty="0"/>
          </a:p>
          <a:p>
            <a:pPr lvl="2" eaLnBrk="1" hangingPunct="1">
              <a:defRPr/>
            </a:pPr>
            <a:r>
              <a:rPr lang="en-US" altLang="en-US" sz="3000" b="1" dirty="0">
                <a:solidFill>
                  <a:srgbClr val="FFFFCC"/>
                </a:solidFill>
              </a:rPr>
              <a:t>Business Financing &amp; Joint Ventures</a:t>
            </a:r>
          </a:p>
          <a:p>
            <a:pPr lvl="2" eaLnBrk="1" hangingPunct="1">
              <a:defRPr/>
            </a:pPr>
            <a:r>
              <a:rPr lang="en-US" altLang="en-US" sz="3000" b="1" dirty="0">
                <a:solidFill>
                  <a:srgbClr val="FFFFCC"/>
                </a:solidFill>
              </a:rPr>
              <a:t>Car Ownership Plan</a:t>
            </a:r>
          </a:p>
          <a:p>
            <a:pPr lvl="2" eaLnBrk="1" hangingPunct="1">
              <a:defRPr/>
            </a:pPr>
            <a:r>
              <a:rPr lang="en-US" altLang="en-US" sz="3000" b="1" dirty="0">
                <a:solidFill>
                  <a:srgbClr val="FFFFCC"/>
                </a:solidFill>
              </a:rPr>
              <a:t>Interest-free Retirement Saving Plans</a:t>
            </a:r>
          </a:p>
          <a:p>
            <a:pPr lvl="2" eaLnBrk="1" hangingPunct="1">
              <a:defRPr/>
            </a:pPr>
            <a:r>
              <a:rPr lang="en-US" altLang="en-US" sz="3000" b="1" dirty="0">
                <a:solidFill>
                  <a:srgbClr val="FFFFCC"/>
                </a:solidFill>
              </a:rPr>
              <a:t>Equipment Leasing</a:t>
            </a:r>
          </a:p>
          <a:p>
            <a:pPr lvl="2" eaLnBrk="1" hangingPunct="1">
              <a:defRPr/>
            </a:pPr>
            <a:r>
              <a:rPr lang="en-US" altLang="en-US" sz="3000" b="1" dirty="0">
                <a:solidFill>
                  <a:srgbClr val="FFFFCC"/>
                </a:solidFill>
              </a:rPr>
              <a:t>Land Development</a:t>
            </a:r>
          </a:p>
          <a:p>
            <a:pPr lvl="2" eaLnBrk="1" hangingPunct="1">
              <a:defRPr/>
            </a:pPr>
            <a:r>
              <a:rPr lang="en-US" altLang="en-US" sz="3000" b="1" dirty="0">
                <a:solidFill>
                  <a:srgbClr val="FFFFCC"/>
                </a:solidFill>
              </a:rPr>
              <a:t>Residential &amp; Industrial Construction</a:t>
            </a:r>
          </a:p>
          <a:p>
            <a:pPr lvl="2" eaLnBrk="1" hangingPunct="1">
              <a:defRPr/>
            </a:pPr>
            <a:r>
              <a:rPr lang="en-US" altLang="en-US" sz="3000" b="1" dirty="0">
                <a:solidFill>
                  <a:srgbClr val="FFFFCC"/>
                </a:solidFill>
              </a:rPr>
              <a:t>Healthcare Facilities (Nursing Homes)</a:t>
            </a:r>
          </a:p>
          <a:p>
            <a:pPr eaLnBrk="1" hangingPunct="1">
              <a:defRPr/>
            </a:pPr>
            <a:endParaRPr lang="en-US" altLang="en-US" sz="3900" dirty="0">
              <a:solidFill>
                <a:srgbClr val="FFFFCC"/>
              </a:solidFill>
            </a:endParaRPr>
          </a:p>
        </p:txBody>
      </p:sp>
      <p:pic>
        <p:nvPicPr>
          <p:cNvPr id="66564" name="Picture 3" descr="AG_logo_web_BlackBG2FIN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" y="4486137"/>
            <a:ext cx="12065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5796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89000" y="190500"/>
            <a:ext cx="7493000" cy="825500"/>
          </a:xfrm>
        </p:spPr>
        <p:txBody>
          <a:bodyPr/>
          <a:lstStyle/>
          <a:p>
            <a:pPr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altLang="en-US" b="1">
                <a:solidFill>
                  <a:srgbClr val="008000"/>
                </a:solidFill>
              </a:rPr>
              <a:t>         </a:t>
            </a:r>
          </a:p>
        </p:txBody>
      </p:sp>
      <p:pic>
        <p:nvPicPr>
          <p:cNvPr id="38915" name="Picture 5" descr="iStock_000005125394Mediu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0" y="635000"/>
            <a:ext cx="4232011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6" descr="ACHCLo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1000" y="4635500"/>
            <a:ext cx="1357313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 descr="ICHClogo-New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000" y="4635500"/>
            <a:ext cx="1397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2222500" y="4826000"/>
            <a:ext cx="43815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3000" dirty="0">
                <a:solidFill>
                  <a:srgbClr val="002060"/>
                </a:solidFill>
                <a:latin typeface="Moderne"/>
              </a:rPr>
              <a:t> </a:t>
            </a:r>
            <a:r>
              <a:rPr lang="en-US" altLang="en-US" sz="3000" dirty="0">
                <a:solidFill>
                  <a:srgbClr val="0070C0"/>
                </a:solidFill>
                <a:latin typeface="Moderne"/>
              </a:rPr>
              <a:t>www.ansarhousing.com</a:t>
            </a:r>
          </a:p>
        </p:txBody>
      </p:sp>
    </p:spTree>
    <p:extLst>
      <p:ext uri="{BB962C8B-B14F-4D97-AF65-F5344CB8AC3E}">
        <p14:creationId xmlns:p14="http://schemas.microsoft.com/office/powerpoint/2010/main" val="96139397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8434" grpId="1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87500"/>
            <a:ext cx="6858000" cy="3545417"/>
          </a:xfrm>
        </p:spPr>
        <p:txBody>
          <a:bodyPr>
            <a:normAutofit fontScale="92500" lnSpcReduction="20000"/>
          </a:bodyPr>
          <a:lstStyle/>
          <a:p>
            <a:pPr marL="507980" indent="-507980">
              <a:buFontTx/>
              <a:buAutoNum type="arabicPeriod"/>
              <a:defRPr/>
            </a:pPr>
            <a:endParaRPr lang="en-US" dirty="0"/>
          </a:p>
          <a:p>
            <a:pPr marL="507980" indent="-507980">
              <a:buFontTx/>
              <a:buAutoNum type="arabicPeriod"/>
              <a:defRPr/>
            </a:pPr>
            <a:r>
              <a:rPr lang="en-US" sz="2800" dirty="0">
                <a:solidFill>
                  <a:srgbClr val="FFFF00"/>
                </a:solidFill>
              </a:rPr>
              <a:t>Funds are invested in Islamically permitted businesses/projects through Ansar Financial Group</a:t>
            </a:r>
          </a:p>
          <a:p>
            <a:pPr marL="507980" indent="-507980">
              <a:buFontTx/>
              <a:buAutoNum type="arabicPeriod"/>
              <a:defRPr/>
            </a:pPr>
            <a:endParaRPr lang="en-US" sz="2800" dirty="0">
              <a:solidFill>
                <a:srgbClr val="FFFF00"/>
              </a:solidFill>
            </a:endParaRPr>
          </a:p>
          <a:p>
            <a:pPr marL="507980" indent="-507980">
              <a:buFontTx/>
              <a:buAutoNum type="arabicPeriod"/>
              <a:defRPr/>
            </a:pPr>
            <a:r>
              <a:rPr lang="en-US" sz="2800" dirty="0">
                <a:solidFill>
                  <a:srgbClr val="FFFF00"/>
                </a:solidFill>
              </a:rPr>
              <a:t>Various Shariyah concepts such as MUSHARIKAH (partnership), MURABAHA (installment purchase) </a:t>
            </a:r>
          </a:p>
          <a:p>
            <a:pPr marL="507980" indent="-507980">
              <a:buNone/>
              <a:defRPr/>
            </a:pPr>
            <a:r>
              <a:rPr lang="en-US" sz="2800" dirty="0">
                <a:solidFill>
                  <a:srgbClr val="FFFF00"/>
                </a:solidFill>
              </a:rPr>
              <a:t>      </a:t>
            </a:r>
            <a:r>
              <a:rPr lang="en-US" sz="2800" dirty="0" smtClean="0">
                <a:solidFill>
                  <a:srgbClr val="FFFF00"/>
                </a:solidFill>
              </a:rPr>
              <a:t>and </a:t>
            </a:r>
            <a:r>
              <a:rPr lang="en-US" sz="2800" dirty="0">
                <a:solidFill>
                  <a:srgbClr val="FFFF00"/>
                </a:solidFill>
              </a:rPr>
              <a:t>IJARAH (leasing) are applied in the operation of all business transactions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333" u="sng" dirty="0" err="1">
                <a:solidFill>
                  <a:srgbClr val="FFFFCC"/>
                </a:solidFill>
                <a:latin typeface="Candara" pitchFamily="34" charset="0"/>
              </a:rPr>
              <a:t>Ansar</a:t>
            </a:r>
            <a:r>
              <a:rPr lang="en-US" sz="3333" u="sng" dirty="0">
                <a:solidFill>
                  <a:srgbClr val="FFFFCC"/>
                </a:solidFill>
                <a:latin typeface="Candara" pitchFamily="34" charset="0"/>
              </a:rPr>
              <a:t> Financial Group - AFG </a:t>
            </a:r>
            <a:r>
              <a:rPr lang="en-US" sz="3333" u="sng" dirty="0" smtClean="0">
                <a:solidFill>
                  <a:srgbClr val="FFFFCC"/>
                </a:solidFill>
                <a:latin typeface="Candara" pitchFamily="34" charset="0"/>
              </a:rPr>
              <a:t/>
            </a:r>
            <a:br>
              <a:rPr lang="en-US" sz="3333" u="sng" dirty="0" smtClean="0">
                <a:solidFill>
                  <a:srgbClr val="FFFFCC"/>
                </a:solidFill>
                <a:latin typeface="Candara" pitchFamily="34" charset="0"/>
              </a:rPr>
            </a:br>
            <a:r>
              <a:rPr lang="en-US" sz="3333" u="sng" dirty="0" smtClean="0">
                <a:solidFill>
                  <a:srgbClr val="FFFFCC"/>
                </a:solidFill>
                <a:latin typeface="Candara" pitchFamily="34" charset="0"/>
              </a:rPr>
              <a:t>(</a:t>
            </a:r>
            <a:r>
              <a:rPr lang="en-US" sz="3333" u="sng" dirty="0">
                <a:solidFill>
                  <a:srgbClr val="FFFFCC"/>
                </a:solidFill>
                <a:latin typeface="Candara" pitchFamily="34" charset="0"/>
              </a:rPr>
              <a:t>AG - Private + AFDC - Public)</a:t>
            </a:r>
          </a:p>
        </p:txBody>
      </p:sp>
    </p:spTree>
    <p:extLst>
      <p:ext uri="{BB962C8B-B14F-4D97-AF65-F5344CB8AC3E}">
        <p14:creationId xmlns:p14="http://schemas.microsoft.com/office/powerpoint/2010/main" val="13168155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4254500"/>
            <a:ext cx="7620000" cy="1460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500" dirty="0"/>
          </a:p>
        </p:txBody>
      </p:sp>
      <p:sp>
        <p:nvSpPr>
          <p:cNvPr id="53251" name="Title 2"/>
          <p:cNvSpPr>
            <a:spLocks noGrp="1"/>
          </p:cNvSpPr>
          <p:nvPr>
            <p:ph type="ctrTitle"/>
          </p:nvPr>
        </p:nvSpPr>
        <p:spPr>
          <a:xfrm>
            <a:off x="762000" y="4191000"/>
            <a:ext cx="7620000" cy="1333500"/>
          </a:xfrm>
        </p:spPr>
        <p:txBody>
          <a:bodyPr/>
          <a:lstStyle/>
          <a:p>
            <a:pPr eaLnBrk="1" hangingPunct="1"/>
            <a:r>
              <a:rPr lang="en-CA" altLang="en-US" sz="2667"/>
              <a:t> </a:t>
            </a:r>
          </a:p>
        </p:txBody>
      </p:sp>
      <p:pic>
        <p:nvPicPr>
          <p:cNvPr id="53252" name="Picture 3" descr="AG_logo_web_BlackBG2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317500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4191000"/>
            <a:ext cx="7620000" cy="132363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667" dirty="0">
                <a:solidFill>
                  <a:schemeClr val="bg1"/>
                </a:solidFill>
                <a:latin typeface="+mj-lt"/>
              </a:rPr>
              <a:t>Ansar Financial</a:t>
            </a:r>
          </a:p>
          <a:p>
            <a:pPr algn="ctr" eaLnBrk="0" hangingPunct="0">
              <a:defRPr/>
            </a:pPr>
            <a:r>
              <a:rPr lang="en-US" sz="2667" dirty="0">
                <a:solidFill>
                  <a:schemeClr val="bg1"/>
                </a:solidFill>
                <a:latin typeface="+mj-lt"/>
              </a:rPr>
              <a:t>and </a:t>
            </a:r>
          </a:p>
          <a:p>
            <a:pPr algn="ctr" eaLnBrk="0" hangingPunct="0">
              <a:defRPr/>
            </a:pPr>
            <a:r>
              <a:rPr lang="en-US" sz="2667" dirty="0">
                <a:solidFill>
                  <a:schemeClr val="bg1"/>
                </a:solidFill>
                <a:latin typeface="+mj-lt"/>
              </a:rPr>
              <a:t>   Development Corporation (AFDC)</a:t>
            </a:r>
          </a:p>
        </p:txBody>
      </p:sp>
    </p:spTree>
    <p:extLst>
      <p:ext uri="{BB962C8B-B14F-4D97-AF65-F5344CB8AC3E}">
        <p14:creationId xmlns:p14="http://schemas.microsoft.com/office/powerpoint/2010/main" val="41177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1651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CA" sz="3667" dirty="0" smtClean="0">
                <a:solidFill>
                  <a:srgbClr val="CC9900"/>
                </a:solidFill>
              </a:rPr>
              <a:t/>
            </a:r>
            <a:br>
              <a:rPr lang="en-CA" sz="3667" dirty="0" smtClean="0">
                <a:solidFill>
                  <a:srgbClr val="CC9900"/>
                </a:solidFill>
              </a:rPr>
            </a:br>
            <a:r>
              <a:rPr lang="en-CA" sz="3667" dirty="0">
                <a:solidFill>
                  <a:srgbClr val="CC9900"/>
                </a:solidFill>
              </a:rPr>
              <a:t/>
            </a:r>
            <a:br>
              <a:rPr lang="en-CA" sz="3667" dirty="0">
                <a:solidFill>
                  <a:srgbClr val="CC9900"/>
                </a:solidFill>
              </a:rPr>
            </a:br>
            <a:r>
              <a:rPr lang="en-CA" sz="3667" dirty="0" smtClean="0">
                <a:solidFill>
                  <a:srgbClr val="CC9900"/>
                </a:solidFill>
              </a:rPr>
              <a:t>Ansar </a:t>
            </a:r>
            <a:r>
              <a:rPr lang="en-CA" sz="3667" dirty="0">
                <a:solidFill>
                  <a:srgbClr val="CC9900"/>
                </a:solidFill>
              </a:rPr>
              <a:t>Financial and Development Corporation (AFDC)</a:t>
            </a:r>
            <a:br>
              <a:rPr lang="en-CA" sz="3667" dirty="0">
                <a:solidFill>
                  <a:srgbClr val="CC9900"/>
                </a:solidFill>
              </a:rPr>
            </a:br>
            <a:r>
              <a:rPr lang="en-CA" sz="3667" dirty="0">
                <a:solidFill>
                  <a:srgbClr val="CC9900"/>
                </a:solidFill>
              </a:rPr>
              <a:t> </a:t>
            </a:r>
          </a:p>
        </p:txBody>
      </p:sp>
      <p:sp>
        <p:nvSpPr>
          <p:cNvPr id="68611" name="Content Placeholder 1"/>
          <p:cNvSpPr>
            <a:spLocks noGrp="1"/>
          </p:cNvSpPr>
          <p:nvPr>
            <p:ph idx="1"/>
          </p:nvPr>
        </p:nvSpPr>
        <p:spPr>
          <a:xfrm>
            <a:off x="952500" y="1524000"/>
            <a:ext cx="7112000" cy="2730500"/>
          </a:xfrm>
        </p:spPr>
        <p:txBody>
          <a:bodyPr rtlCol="0">
            <a:normAutofit fontScale="85000" lnSpcReduction="20000"/>
          </a:bodyPr>
          <a:lstStyle/>
          <a:p>
            <a:pPr marL="304259" indent="-212981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altLang="en-US" sz="16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277" indent="0">
              <a:lnSpc>
                <a:spcPct val="80000"/>
              </a:lnSpc>
              <a:buNone/>
              <a:defRPr/>
            </a:pPr>
            <a:r>
              <a:rPr lang="en-CA" sz="3000" b="1" dirty="0">
                <a:solidFill>
                  <a:srgbClr val="FFFFCC"/>
                </a:solidFill>
              </a:rPr>
              <a:t>First North American Interest-Free </a:t>
            </a:r>
          </a:p>
          <a:p>
            <a:pPr marL="91277" indent="0">
              <a:lnSpc>
                <a:spcPct val="80000"/>
              </a:lnSpc>
              <a:buNone/>
              <a:defRPr/>
            </a:pPr>
            <a:r>
              <a:rPr lang="en-CA" sz="3000" b="1" dirty="0">
                <a:solidFill>
                  <a:srgbClr val="FFFFCC"/>
                </a:solidFill>
              </a:rPr>
              <a:t>Public Company </a:t>
            </a:r>
            <a:r>
              <a:rPr lang="en-CA" sz="3500" b="1" dirty="0">
                <a:solidFill>
                  <a:srgbClr val="FFFFCC"/>
                </a:solidFill>
              </a:rPr>
              <a:t/>
            </a:r>
            <a:br>
              <a:rPr lang="en-CA" sz="3500" b="1" dirty="0">
                <a:solidFill>
                  <a:srgbClr val="FFFFCC"/>
                </a:solidFill>
              </a:rPr>
            </a:br>
            <a:endParaRPr lang="en-CA" sz="3500" b="1" dirty="0">
              <a:solidFill>
                <a:srgbClr val="FFFFCC"/>
              </a:solidFill>
            </a:endParaRPr>
          </a:p>
          <a:p>
            <a:pPr marL="91277" indent="0">
              <a:lnSpc>
                <a:spcPct val="80000"/>
              </a:lnSpc>
              <a:buNone/>
              <a:defRPr/>
            </a:pPr>
            <a:r>
              <a:rPr lang="en-CA" sz="3000" b="1" dirty="0">
                <a:solidFill>
                  <a:srgbClr val="FFFFCC"/>
                </a:solidFill>
              </a:rPr>
              <a:t>Now Listed on Canadian Stock Exchange</a:t>
            </a:r>
          </a:p>
          <a:p>
            <a:pPr marL="91277" indent="0">
              <a:lnSpc>
                <a:spcPct val="80000"/>
              </a:lnSpc>
              <a:buNone/>
              <a:defRPr/>
            </a:pPr>
            <a:endParaRPr lang="en-CA" altLang="en-US" sz="3000" b="1" dirty="0">
              <a:solidFill>
                <a:srgbClr val="FFFFCC"/>
              </a:solidFill>
            </a:endParaRPr>
          </a:p>
          <a:p>
            <a:pPr marL="91277" indent="0">
              <a:lnSpc>
                <a:spcPct val="80000"/>
              </a:lnSpc>
              <a:buNone/>
              <a:defRPr/>
            </a:pPr>
            <a:r>
              <a:rPr lang="en-CA" altLang="en-US" sz="3000" b="1" dirty="0">
                <a:solidFill>
                  <a:srgbClr val="FFFFCC"/>
                </a:solidFill>
              </a:rPr>
              <a:t>Under Trade Symbol “AFD” on CSE</a:t>
            </a:r>
          </a:p>
          <a:p>
            <a:pPr marL="1351967" lvl="3" indent="-212981">
              <a:lnSpc>
                <a:spcPct val="80000"/>
              </a:lnSpc>
              <a:buNone/>
              <a:defRPr/>
            </a:pPr>
            <a:r>
              <a:rPr lang="en-CA" altLang="en-US" sz="3000" b="1" dirty="0">
                <a:solidFill>
                  <a:srgbClr val="002060"/>
                </a:solidFill>
              </a:rPr>
              <a:t>  </a:t>
            </a:r>
          </a:p>
          <a:p>
            <a:pPr marL="1351967" lvl="3" indent="-212981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altLang="en-US" sz="2000" b="1" dirty="0">
              <a:solidFill>
                <a:srgbClr val="002060"/>
              </a:solidFill>
            </a:endParaRPr>
          </a:p>
          <a:p>
            <a:pPr marL="304259" indent="-212981">
              <a:lnSpc>
                <a:spcPct val="80000"/>
              </a:lnSpc>
              <a:buNone/>
              <a:defRPr/>
            </a:pPr>
            <a:endParaRPr lang="en-CA" altLang="en-US" sz="1833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04259" indent="-212981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altLang="en-US" sz="1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5540" name="Picture 3" descr="AG_logo_web_BlackBG2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28464"/>
            <a:ext cx="1275292" cy="127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335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190500"/>
            <a:ext cx="6985000" cy="1460500"/>
          </a:xfrm>
        </p:spPr>
        <p:txBody>
          <a:bodyPr vert="horz" lIns="76729" tIns="38365" rIns="76729" bIns="38365" rtlCol="0" anchor="ctr"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rgbClr val="330099"/>
                </a:solidFill>
              </a:rPr>
              <a:t/>
            </a:r>
            <a:br>
              <a:rPr lang="en-US" dirty="0">
                <a:solidFill>
                  <a:srgbClr val="330099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IN OTHER WORDS,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WE THE HUMAN BEINGS;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1333500" y="1968500"/>
            <a:ext cx="6858000" cy="3492500"/>
          </a:xfrm>
        </p:spPr>
        <p:txBody>
          <a:bodyPr vert="horz" lIns="76729" tIns="38365" rIns="76729" bIns="38365" rtlCol="0">
            <a:normAutofit fontScale="92500" lnSpcReduction="10000"/>
          </a:bodyPr>
          <a:lstStyle/>
          <a:p>
            <a:pPr marL="228591" indent="-228591">
              <a:buClr>
                <a:schemeClr val="accent3"/>
              </a:buClr>
              <a:buNone/>
              <a:defRPr/>
            </a:pPr>
            <a:r>
              <a:rPr lang="en-US" dirty="0">
                <a:solidFill>
                  <a:srgbClr val="9900CC"/>
                </a:solidFill>
              </a:rPr>
              <a:t>	</a:t>
            </a:r>
            <a:r>
              <a:rPr lang="en-US" sz="3200" b="1" dirty="0">
                <a:solidFill>
                  <a:srgbClr val="002060"/>
                </a:solidFill>
              </a:rPr>
              <a:t>Do not really own anything in this World, </a:t>
            </a:r>
          </a:p>
          <a:p>
            <a:pPr marL="228591" indent="-228591">
              <a:buClr>
                <a:schemeClr val="accent3"/>
              </a:buClr>
              <a:buNone/>
              <a:defRPr/>
            </a:pPr>
            <a:r>
              <a:rPr lang="en-US" sz="3200" b="1" dirty="0">
                <a:solidFill>
                  <a:srgbClr val="002060"/>
                </a:solidFill>
              </a:rPr>
              <a:t>	</a:t>
            </a:r>
          </a:p>
          <a:p>
            <a:pPr marL="228591" indent="-228591">
              <a:buClr>
                <a:schemeClr val="accent3"/>
              </a:buClr>
              <a:buNone/>
              <a:defRPr/>
            </a:pPr>
            <a:r>
              <a:rPr lang="en-US" sz="3200" b="1" dirty="0">
                <a:solidFill>
                  <a:srgbClr val="002060"/>
                </a:solidFill>
              </a:rPr>
              <a:t>	Are just a trustee,</a:t>
            </a:r>
          </a:p>
          <a:p>
            <a:pPr marL="228591" indent="-228591">
              <a:buClr>
                <a:schemeClr val="accent3"/>
              </a:buClr>
              <a:buNone/>
              <a:defRPr/>
            </a:pPr>
            <a:r>
              <a:rPr lang="en-US" sz="3200" b="1" dirty="0">
                <a:solidFill>
                  <a:srgbClr val="002060"/>
                </a:solidFill>
              </a:rPr>
              <a:t>	</a:t>
            </a:r>
          </a:p>
          <a:p>
            <a:pPr marL="228591" indent="-228591">
              <a:spcBef>
                <a:spcPct val="0"/>
              </a:spcBef>
              <a:buClr>
                <a:schemeClr val="accent3"/>
              </a:buClr>
              <a:buNone/>
              <a:defRPr/>
            </a:pPr>
            <a:r>
              <a:rPr lang="en-US" sz="3200" b="1" dirty="0">
                <a:solidFill>
                  <a:srgbClr val="002060"/>
                </a:solidFill>
              </a:rPr>
              <a:t>	Will have to account for any and all breaches of this trust,</a:t>
            </a:r>
          </a:p>
          <a:p>
            <a:pPr marL="228591" indent="-228591">
              <a:spcBef>
                <a:spcPct val="0"/>
              </a:spcBef>
              <a:buClr>
                <a:schemeClr val="accent3"/>
              </a:buClr>
              <a:buNone/>
              <a:defRPr/>
            </a:pPr>
            <a:r>
              <a:rPr lang="en-US" sz="3200" b="1" dirty="0">
                <a:solidFill>
                  <a:srgbClr val="002060"/>
                </a:solidFill>
              </a:rPr>
              <a:t>  abuse, misuse &amp; injustices</a:t>
            </a:r>
          </a:p>
        </p:txBody>
      </p:sp>
    </p:spTree>
    <p:extLst>
      <p:ext uri="{BB962C8B-B14F-4D97-AF65-F5344CB8AC3E}">
        <p14:creationId xmlns:p14="http://schemas.microsoft.com/office/powerpoint/2010/main" val="124050757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2"/>
          <p:cNvSpPr>
            <a:spLocks noGrp="1"/>
          </p:cNvSpPr>
          <p:nvPr>
            <p:ph type="title"/>
          </p:nvPr>
        </p:nvSpPr>
        <p:spPr>
          <a:xfrm>
            <a:off x="857250" y="190500"/>
            <a:ext cx="7524750" cy="10795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CA" sz="3667" dirty="0" smtClean="0">
                <a:solidFill>
                  <a:srgbClr val="CC9900"/>
                </a:solidFill>
              </a:rPr>
              <a:t/>
            </a:r>
            <a:br>
              <a:rPr lang="en-CA" sz="3667" dirty="0" smtClean="0">
                <a:solidFill>
                  <a:srgbClr val="CC9900"/>
                </a:solidFill>
              </a:rPr>
            </a:br>
            <a:r>
              <a:rPr lang="en-CA" sz="3667" dirty="0" smtClean="0">
                <a:solidFill>
                  <a:srgbClr val="CC9900"/>
                </a:solidFill>
              </a:rPr>
              <a:t>An </a:t>
            </a:r>
            <a:r>
              <a:rPr lang="en-CA" sz="3667" dirty="0">
                <a:solidFill>
                  <a:srgbClr val="CC9900"/>
                </a:solidFill>
              </a:rPr>
              <a:t>Interest-Free Public Company </a:t>
            </a:r>
            <a:r>
              <a:rPr lang="en-CA" b="1" dirty="0">
                <a:solidFill>
                  <a:srgbClr val="CC9900"/>
                </a:solidFill>
              </a:rPr>
              <a:t/>
            </a:r>
            <a:br>
              <a:rPr lang="en-CA" b="1" dirty="0">
                <a:solidFill>
                  <a:srgbClr val="CC9900"/>
                </a:solidFill>
              </a:rPr>
            </a:br>
            <a:r>
              <a:rPr lang="en-CA" sz="3667" dirty="0">
                <a:solidFill>
                  <a:srgbClr val="CC9900"/>
                </a:solidFill>
              </a:rPr>
              <a:t>AFDC IPO</a:t>
            </a:r>
          </a:p>
        </p:txBody>
      </p:sp>
      <p:sp>
        <p:nvSpPr>
          <p:cNvPr id="68611" name="Content Placeholder 1"/>
          <p:cNvSpPr>
            <a:spLocks noGrp="1"/>
          </p:cNvSpPr>
          <p:nvPr>
            <p:ph idx="1"/>
          </p:nvPr>
        </p:nvSpPr>
        <p:spPr>
          <a:xfrm>
            <a:off x="1187624" y="1270000"/>
            <a:ext cx="7067376" cy="4445000"/>
          </a:xfrm>
        </p:spPr>
        <p:txBody>
          <a:bodyPr rtlCol="0">
            <a:normAutofit lnSpcReduction="10000"/>
          </a:bodyPr>
          <a:lstStyle/>
          <a:p>
            <a:pPr marL="304259" indent="-212981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altLang="en-US" sz="16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351967" lvl="3" indent="-21298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en-CA" altLang="en-US" sz="2800" b="1" dirty="0">
                <a:solidFill>
                  <a:srgbClr val="FFFFCC"/>
                </a:solidFill>
              </a:rPr>
              <a:t>Maximum Offering: $ 15,000,000 </a:t>
            </a:r>
            <a:endParaRPr lang="en-CA" altLang="en-US" sz="2800" dirty="0">
              <a:solidFill>
                <a:srgbClr val="FFFFCC"/>
              </a:solidFill>
            </a:endParaRPr>
          </a:p>
          <a:p>
            <a:pPr marL="1351967" lvl="3" indent="-212981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altLang="en-US" sz="2800" b="1" dirty="0">
              <a:solidFill>
                <a:srgbClr val="FFFFCC"/>
              </a:solidFill>
            </a:endParaRPr>
          </a:p>
          <a:p>
            <a:pPr marL="1351967" lvl="3" indent="-21298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en-CA" altLang="en-US" sz="2800" b="1" dirty="0">
                <a:solidFill>
                  <a:srgbClr val="FFFFCC"/>
                </a:solidFill>
              </a:rPr>
              <a:t>Sold 14,600,000 Common Shares </a:t>
            </a:r>
            <a:r>
              <a:rPr lang="en-CA" altLang="en-US" sz="2800" b="1" dirty="0" smtClean="0">
                <a:solidFill>
                  <a:srgbClr val="FFFFCC"/>
                </a:solidFill>
              </a:rPr>
              <a:t>in</a:t>
            </a:r>
            <a:r>
              <a:rPr lang="en-CA" altLang="en-US" sz="2800" b="1" dirty="0">
                <a:solidFill>
                  <a:srgbClr val="FFFFCC"/>
                </a:solidFill>
              </a:rPr>
              <a:t> </a:t>
            </a:r>
            <a:r>
              <a:rPr lang="en-CA" altLang="en-US" sz="2800" b="1" dirty="0" smtClean="0">
                <a:solidFill>
                  <a:srgbClr val="FFFFCC"/>
                </a:solidFill>
              </a:rPr>
              <a:t>March </a:t>
            </a:r>
            <a:r>
              <a:rPr lang="en-CA" altLang="en-US" sz="2800" b="1" dirty="0">
                <a:solidFill>
                  <a:srgbClr val="FFFFCC"/>
                </a:solidFill>
              </a:rPr>
              <a:t>2010</a:t>
            </a:r>
            <a:endParaRPr lang="en-CA" altLang="en-US" sz="2800" dirty="0">
              <a:solidFill>
                <a:srgbClr val="FFFFCC"/>
              </a:solidFill>
            </a:endParaRPr>
          </a:p>
          <a:p>
            <a:pPr marL="1351967" lvl="3" indent="-212981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altLang="en-US" sz="2800" b="1" dirty="0">
              <a:solidFill>
                <a:srgbClr val="FFFFCC"/>
              </a:solidFill>
            </a:endParaRPr>
          </a:p>
          <a:p>
            <a:pPr marL="1351967" lvl="3" indent="-21298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en-CA" altLang="en-US" sz="2800" b="1" dirty="0">
                <a:solidFill>
                  <a:srgbClr val="FFFFCC"/>
                </a:solidFill>
              </a:rPr>
              <a:t>$1.00 per Common Share</a:t>
            </a:r>
          </a:p>
          <a:p>
            <a:pPr marL="1351967" lvl="3" indent="-212981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altLang="en-US" sz="2800" b="1" dirty="0">
              <a:solidFill>
                <a:srgbClr val="FFFFCC"/>
              </a:solidFill>
            </a:endParaRPr>
          </a:p>
          <a:p>
            <a:pPr marL="1351967" lvl="3" indent="-21298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en-CA" altLang="en-US" sz="2800" b="1" dirty="0">
                <a:solidFill>
                  <a:srgbClr val="FFFFCC"/>
                </a:solidFill>
              </a:rPr>
              <a:t>Current Portfolio over $15.5 Million</a:t>
            </a:r>
          </a:p>
          <a:p>
            <a:pPr marL="1351967" lvl="3" indent="-212981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altLang="en-US" sz="2800" b="1" dirty="0">
              <a:solidFill>
                <a:srgbClr val="FFFFCC"/>
              </a:solidFill>
            </a:endParaRPr>
          </a:p>
          <a:p>
            <a:pPr marL="1351967" lvl="3" indent="-21298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en-CA" altLang="en-US" sz="2800" b="1" dirty="0">
                <a:solidFill>
                  <a:srgbClr val="FFFFCC"/>
                </a:solidFill>
              </a:rPr>
              <a:t>Shares are Tax-Deductible </a:t>
            </a:r>
            <a:r>
              <a:rPr lang="en-CA" altLang="en-US" sz="2800" b="1" dirty="0" smtClean="0">
                <a:solidFill>
                  <a:srgbClr val="FFFFCC"/>
                </a:solidFill>
              </a:rPr>
              <a:t>for Retirement </a:t>
            </a:r>
            <a:r>
              <a:rPr lang="en-CA" altLang="en-US" sz="2800" b="1" dirty="0">
                <a:solidFill>
                  <a:srgbClr val="FFFFCC"/>
                </a:solidFill>
              </a:rPr>
              <a:t>Savings Plan </a:t>
            </a:r>
          </a:p>
          <a:p>
            <a:pPr marL="304259" indent="-212981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altLang="en-US" sz="1833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04259" indent="-212981">
              <a:lnSpc>
                <a:spcPct val="80000"/>
              </a:lnSpc>
              <a:buNone/>
              <a:defRPr/>
            </a:pPr>
            <a:endParaRPr lang="en-CA" altLang="en-US" sz="1833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04259" indent="-212981">
              <a:lnSpc>
                <a:spcPct val="80000"/>
              </a:lnSpc>
              <a:buFont typeface="Wingdings 3" pitchFamily="18" charset="2"/>
              <a:buChar char=""/>
              <a:defRPr/>
            </a:pPr>
            <a:endParaRPr lang="en-CA" altLang="en-US" sz="1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3492" name="Picture 3" descr="AG_logo_web_BlackBG2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05793"/>
            <a:ext cx="1275292" cy="127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327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16000" y="317500"/>
            <a:ext cx="7366000" cy="10795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CA" altLang="en-US" sz="2333" dirty="0">
                <a:solidFill>
                  <a:srgbClr val="FFC000"/>
                </a:solidFill>
              </a:rPr>
              <a:t>Core Principles of Business of this Corporation</a:t>
            </a:r>
            <a:r>
              <a:rPr lang="en-CA" altLang="en-US" sz="2333" dirty="0">
                <a:solidFill>
                  <a:schemeClr val="accent4">
                    <a:lumMod val="75000"/>
                  </a:schemeClr>
                </a:solidFill>
              </a:rPr>
              <a:t>: </a:t>
            </a: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762000" y="1357313"/>
            <a:ext cx="7486386" cy="425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altLang="en-US" sz="2083" dirty="0">
                <a:latin typeface="Lucida Sans" pitchFamily="34" charset="0"/>
              </a:rPr>
              <a:t>    </a:t>
            </a:r>
          </a:p>
          <a:p>
            <a:r>
              <a:rPr lang="en-CA" altLang="en-US" sz="2083" i="1" dirty="0">
                <a:solidFill>
                  <a:srgbClr val="FFFFCC"/>
                </a:solidFill>
                <a:latin typeface="Lucida Sans" pitchFamily="34" charset="0"/>
              </a:rPr>
              <a:t>The Corporation (AFDC)</a:t>
            </a:r>
          </a:p>
          <a:p>
            <a:endParaRPr lang="en-CA" altLang="en-US" sz="2083" i="1" dirty="0">
              <a:solidFill>
                <a:srgbClr val="FFFFCC"/>
              </a:solidFill>
              <a:latin typeface="Lucida Sans" pitchFamily="34" charset="0"/>
            </a:endParaRPr>
          </a:p>
          <a:p>
            <a:r>
              <a:rPr lang="en-CA" altLang="en-US" sz="2083" i="1" dirty="0">
                <a:solidFill>
                  <a:srgbClr val="FFFFCC"/>
                </a:solidFill>
                <a:latin typeface="Lucida Sans" pitchFamily="34" charset="0"/>
              </a:rPr>
              <a:t>	</a:t>
            </a:r>
            <a:r>
              <a:rPr lang="en-CA" altLang="en-US" sz="2083" i="1" dirty="0" smtClean="0">
                <a:solidFill>
                  <a:srgbClr val="FFFFCC"/>
                </a:solidFill>
                <a:latin typeface="Lucida Sans" pitchFamily="34" charset="0"/>
              </a:rPr>
              <a:t>	Is </a:t>
            </a:r>
            <a:r>
              <a:rPr lang="en-CA" altLang="en-US" sz="2083" i="1" dirty="0">
                <a:solidFill>
                  <a:srgbClr val="FFFFCC"/>
                </a:solidFill>
                <a:latin typeface="Lucida Sans" pitchFamily="34" charset="0"/>
              </a:rPr>
              <a:t>operating on Interest-free basis;</a:t>
            </a:r>
          </a:p>
          <a:p>
            <a:endParaRPr lang="en-CA" altLang="en-US" sz="2083" i="1" dirty="0">
              <a:solidFill>
                <a:srgbClr val="FFFFCC"/>
              </a:solidFill>
              <a:latin typeface="Lucida Sans" pitchFamily="34" charset="0"/>
            </a:endParaRPr>
          </a:p>
          <a:p>
            <a:r>
              <a:rPr lang="en-CA" altLang="en-US" sz="2083" i="1" dirty="0">
                <a:solidFill>
                  <a:srgbClr val="FFFFCC"/>
                </a:solidFill>
                <a:latin typeface="Lucida Sans" pitchFamily="34" charset="0"/>
              </a:rPr>
              <a:t> 	</a:t>
            </a:r>
            <a:r>
              <a:rPr lang="en-CA" altLang="en-US" sz="2083" i="1" dirty="0" smtClean="0">
                <a:solidFill>
                  <a:srgbClr val="FFFFCC"/>
                </a:solidFill>
                <a:latin typeface="Lucida Sans" pitchFamily="34" charset="0"/>
              </a:rPr>
              <a:t>	Is </a:t>
            </a:r>
            <a:r>
              <a:rPr lang="en-CA" altLang="en-US" sz="2083" i="1" dirty="0">
                <a:solidFill>
                  <a:srgbClr val="FFFFCC"/>
                </a:solidFill>
                <a:latin typeface="Lucida Sans" pitchFamily="34" charset="0"/>
              </a:rPr>
              <a:t>Prohibited from Borrowing </a:t>
            </a:r>
            <a:r>
              <a:rPr lang="en-CA" altLang="en-US" sz="2083" i="1" dirty="0" smtClean="0">
                <a:solidFill>
                  <a:srgbClr val="FFFFCC"/>
                </a:solidFill>
                <a:latin typeface="Lucida Sans" pitchFamily="34" charset="0"/>
              </a:rPr>
              <a:t>Money </a:t>
            </a:r>
            <a:r>
              <a:rPr lang="en-CA" altLang="en-US" sz="2083" i="1" dirty="0">
                <a:solidFill>
                  <a:srgbClr val="FFFFCC"/>
                </a:solidFill>
                <a:latin typeface="Lucida Sans" pitchFamily="34" charset="0"/>
              </a:rPr>
              <a:t>on interest;</a:t>
            </a:r>
          </a:p>
          <a:p>
            <a:pPr marL="619100" lvl="1" indent="-238115"/>
            <a:endParaRPr lang="en-CA" altLang="en-US" sz="2083" i="1" dirty="0">
              <a:solidFill>
                <a:srgbClr val="FFFFCC"/>
              </a:solidFill>
              <a:latin typeface="Lucida Sans" pitchFamily="34" charset="0"/>
            </a:endParaRPr>
          </a:p>
          <a:p>
            <a:pPr marL="619100" lvl="1" indent="-238115"/>
            <a:r>
              <a:rPr lang="en-CA" altLang="en-US" sz="2083" i="1" dirty="0">
                <a:solidFill>
                  <a:srgbClr val="FFFFCC"/>
                </a:solidFill>
                <a:latin typeface="Lucida Sans" pitchFamily="34" charset="0"/>
              </a:rPr>
              <a:t>		Has Sharia/Ethics Committee mandated in the     	Corporation’s By-Laws; </a:t>
            </a:r>
          </a:p>
          <a:p>
            <a:pPr marL="619100" lvl="1" indent="-238115"/>
            <a:endParaRPr lang="en-CA" altLang="en-US" sz="2083" i="1" dirty="0">
              <a:solidFill>
                <a:srgbClr val="FFFFCC"/>
              </a:solidFill>
              <a:latin typeface="Lucida Sans" pitchFamily="34" charset="0"/>
            </a:endParaRPr>
          </a:p>
          <a:p>
            <a:pPr marL="619100" lvl="1" indent="-238115"/>
            <a:endParaRPr lang="en-CA" altLang="en-US" sz="2083" dirty="0">
              <a:solidFill>
                <a:srgbClr val="FFFFCC"/>
              </a:solidFill>
              <a:latin typeface="Lucida Sans" pitchFamily="34" charset="0"/>
            </a:endParaRPr>
          </a:p>
          <a:p>
            <a:pPr marL="619100" lvl="1" indent="-238115"/>
            <a:endParaRPr lang="en-CA" altLang="en-US" sz="2083" dirty="0">
              <a:latin typeface="Lucida Sans" pitchFamily="34" charset="0"/>
            </a:endParaRPr>
          </a:p>
          <a:p>
            <a:pPr marL="619100" lvl="1" indent="-238115"/>
            <a:r>
              <a:rPr lang="en-CA" altLang="en-US" sz="2083" dirty="0">
                <a:latin typeface="Lucida Sans" pitchFamily="34" charset="0"/>
              </a:rPr>
              <a:t> 	</a:t>
            </a:r>
          </a:p>
        </p:txBody>
      </p:sp>
      <p:pic>
        <p:nvPicPr>
          <p:cNvPr id="67588" name="Picture 3" descr="AG_logo_web_BlackBG2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8" y="4438385"/>
            <a:ext cx="1460500" cy="127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3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5616" y="33437"/>
            <a:ext cx="8028384" cy="4572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500" dirty="0"/>
          </a:p>
        </p:txBody>
      </p:sp>
      <p:sp>
        <p:nvSpPr>
          <p:cNvPr id="57347" name="Title 7"/>
          <p:cNvSpPr>
            <a:spLocks noGrp="1"/>
          </p:cNvSpPr>
          <p:nvPr>
            <p:ph type="ctrTitle"/>
          </p:nvPr>
        </p:nvSpPr>
        <p:spPr>
          <a:xfrm>
            <a:off x="1113896" y="190500"/>
            <a:ext cx="3966104" cy="2349500"/>
          </a:xfrm>
        </p:spPr>
        <p:txBody>
          <a:bodyPr/>
          <a:lstStyle/>
          <a:p>
            <a:pPr algn="l" eaLnBrk="1" hangingPunct="1"/>
            <a:r>
              <a:rPr lang="en-US" altLang="en-US" sz="3667"/>
              <a:t>Leading Financial Development of the Community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4657700"/>
            <a:ext cx="3066256" cy="932946"/>
          </a:xfrm>
        </p:spPr>
        <p:txBody>
          <a:bodyPr rtlCol="0">
            <a:noAutofit/>
          </a:bodyPr>
          <a:lstStyle/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n-US" sz="1100" b="1" dirty="0">
                <a:solidFill>
                  <a:srgbClr val="FFFFCC"/>
                </a:solidFill>
              </a:rPr>
              <a:t>1825 Markham Road, Suite 209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n-US" sz="1100" b="1" dirty="0">
                <a:solidFill>
                  <a:srgbClr val="FFFFCC"/>
                </a:solidFill>
              </a:rPr>
              <a:t>Toronto,  ON   M1B 4Z9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n-US" sz="1100" b="1" dirty="0">
                <a:solidFill>
                  <a:srgbClr val="FFFFCC"/>
                </a:solidFill>
              </a:rPr>
              <a:t>t:   1-416-646-1271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en-US" sz="1100" b="1" dirty="0">
                <a:solidFill>
                  <a:srgbClr val="FFFFCC"/>
                </a:solidFill>
              </a:rPr>
              <a:t>e:   info@ansarfinancial.com</a:t>
            </a:r>
          </a:p>
        </p:txBody>
      </p:sp>
      <p:pic>
        <p:nvPicPr>
          <p:cNvPr id="57349" name="Picture 4" descr="AG_logo_web_BlackBG2FINA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27657"/>
            <a:ext cx="1206500" cy="117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1016000" y="3365500"/>
            <a:ext cx="787648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5000" dirty="0">
                <a:solidFill>
                  <a:srgbClr val="00B0F0"/>
                </a:solidFill>
              </a:rPr>
              <a:t>www.ansarfinancial.com</a:t>
            </a:r>
          </a:p>
        </p:txBody>
      </p:sp>
      <p:pic>
        <p:nvPicPr>
          <p:cNvPr id="57351" name="Picture 7" descr="iStock_000005127336XLar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-10583"/>
            <a:ext cx="3048000" cy="311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71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2500" y="254000"/>
            <a:ext cx="7239000" cy="1841500"/>
          </a:xfrm>
        </p:spPr>
        <p:txBody>
          <a:bodyPr vert="horz" lIns="76729" tIns="38365" rIns="76729" bIns="38365" rtlCol="0" anchor="ctr"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rgbClr val="FFFF99"/>
                </a:solidFill>
              </a:rPr>
              <a:t>THANK YOU AND</a:t>
            </a:r>
            <a:br>
              <a:rPr lang="en-US" dirty="0">
                <a:solidFill>
                  <a:srgbClr val="FFFF99"/>
                </a:solidFill>
              </a:rPr>
            </a:br>
            <a:r>
              <a:rPr lang="en-US" dirty="0">
                <a:solidFill>
                  <a:srgbClr val="FFFF99"/>
                </a:solidFill>
              </a:rPr>
              <a:t>MAY ALLAH (GOD)</a:t>
            </a:r>
            <a:br>
              <a:rPr lang="en-US" dirty="0">
                <a:solidFill>
                  <a:srgbClr val="FFFF99"/>
                </a:solidFill>
              </a:rPr>
            </a:br>
            <a:r>
              <a:rPr lang="en-US" dirty="0">
                <a:solidFill>
                  <a:srgbClr val="FFFF99"/>
                </a:solidFill>
              </a:rPr>
              <a:t>BLESS YOU!</a:t>
            </a:r>
            <a:endParaRPr lang="en-US" sz="3333" dirty="0">
              <a:solidFill>
                <a:srgbClr val="FFFF99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2413000"/>
            <a:ext cx="8352928" cy="3048000"/>
          </a:xfrm>
        </p:spPr>
        <p:txBody>
          <a:bodyPr vert="horz" lIns="76729" tIns="38365" rIns="76729" bIns="38365" rtlCol="0">
            <a:normAutofit/>
          </a:bodyPr>
          <a:lstStyle/>
          <a:p>
            <a:pPr algn="ctr" eaLnBrk="1" hangingPunct="1"/>
            <a:r>
              <a:rPr lang="en-US" altLang="en-US" sz="6000" dirty="0">
                <a:solidFill>
                  <a:srgbClr val="7030A0"/>
                </a:solidFill>
              </a:rPr>
              <a:t>THANK YOU FOR YOUR PATIENCE</a:t>
            </a:r>
            <a:r>
              <a:rPr lang="en-US" altLang="en-US" sz="6000" dirty="0" smtClean="0">
                <a:solidFill>
                  <a:srgbClr val="7030A0"/>
                </a:solidFill>
              </a:rPr>
              <a:t>!</a:t>
            </a:r>
          </a:p>
          <a:p>
            <a:pPr algn="ctr" eaLnBrk="1" hangingPunct="1"/>
            <a:r>
              <a:rPr lang="en-US" altLang="en-US" sz="6000" dirty="0" smtClean="0">
                <a:solidFill>
                  <a:srgbClr val="0070C0"/>
                </a:solidFill>
              </a:rPr>
              <a:t>www.ansarhousing.com</a:t>
            </a:r>
            <a:endParaRPr lang="en-US" alt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4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0" y="508000"/>
            <a:ext cx="6477000" cy="1174750"/>
          </a:xfrm>
        </p:spPr>
        <p:txBody>
          <a:bodyPr vert="horz" lIns="76729" tIns="38365" rIns="76729" bIns="38365" rtlCol="0" anchor="ctr"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WE THE HUMAN BEINGS</a:t>
            </a:r>
            <a:r>
              <a:rPr lang="en-US" dirty="0">
                <a:solidFill>
                  <a:srgbClr val="330099"/>
                </a:solidFill>
              </a:rPr>
              <a:t/>
            </a:r>
            <a:br>
              <a:rPr lang="en-US" dirty="0">
                <a:solidFill>
                  <a:srgbClr val="330099"/>
                </a:solidFill>
              </a:rPr>
            </a:br>
            <a:endParaRPr lang="en-US" dirty="0">
              <a:solidFill>
                <a:srgbClr val="330099"/>
              </a:solidFill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968500"/>
            <a:ext cx="7848872" cy="3492500"/>
          </a:xfrm>
        </p:spPr>
        <p:txBody>
          <a:bodyPr vert="horz" lIns="76729" tIns="38365" rIns="76729" bIns="38365" rtlCol="0">
            <a:normAutofit/>
          </a:bodyPr>
          <a:lstStyle/>
          <a:p>
            <a:pPr marL="228591" indent="-228591">
              <a:buClr>
                <a:schemeClr val="accent3"/>
              </a:buClr>
              <a:buNone/>
              <a:defRPr/>
            </a:pPr>
            <a:r>
              <a:rPr lang="en-US" dirty="0">
                <a:solidFill>
                  <a:srgbClr val="9900CC"/>
                </a:solidFill>
              </a:rPr>
              <a:t>	</a:t>
            </a:r>
            <a:r>
              <a:rPr lang="en-US" sz="2917" dirty="0">
                <a:solidFill>
                  <a:srgbClr val="002060"/>
                </a:solidFill>
              </a:rPr>
              <a:t>Come to this World with </a:t>
            </a:r>
            <a:r>
              <a:rPr lang="en-US" sz="2917" dirty="0" smtClean="0">
                <a:solidFill>
                  <a:srgbClr val="002060"/>
                </a:solidFill>
              </a:rPr>
              <a:t>nothing, 	          not </a:t>
            </a:r>
            <a:r>
              <a:rPr lang="en-US" sz="2917" dirty="0">
                <a:solidFill>
                  <a:srgbClr val="002060"/>
                </a:solidFill>
              </a:rPr>
              <a:t>even </a:t>
            </a:r>
            <a:r>
              <a:rPr lang="en-US" sz="2917" dirty="0" smtClean="0">
                <a:solidFill>
                  <a:srgbClr val="002060"/>
                </a:solidFill>
              </a:rPr>
              <a:t>with a diaper</a:t>
            </a:r>
            <a:endParaRPr lang="en-US" sz="2917" dirty="0">
              <a:solidFill>
                <a:srgbClr val="002060"/>
              </a:solidFill>
            </a:endParaRPr>
          </a:p>
          <a:p>
            <a:pPr marL="228591" indent="-228591">
              <a:buClr>
                <a:schemeClr val="accent3"/>
              </a:buClr>
              <a:buNone/>
              <a:defRPr/>
            </a:pPr>
            <a:r>
              <a:rPr lang="en-US" sz="2917" dirty="0">
                <a:solidFill>
                  <a:srgbClr val="002060"/>
                </a:solidFill>
              </a:rPr>
              <a:t>	</a:t>
            </a:r>
          </a:p>
          <a:p>
            <a:pPr marL="228591" indent="-228591">
              <a:spcBef>
                <a:spcPct val="0"/>
              </a:spcBef>
              <a:buClr>
                <a:schemeClr val="accent3"/>
              </a:buClr>
              <a:buNone/>
              <a:defRPr/>
            </a:pPr>
            <a:r>
              <a:rPr lang="en-US" sz="2917" dirty="0">
                <a:solidFill>
                  <a:srgbClr val="002060"/>
                </a:solidFill>
              </a:rPr>
              <a:t>	We leave this World with nothing material; only our good deeds and bad deeds go with us in our graves</a:t>
            </a:r>
            <a:r>
              <a:rPr lang="en-US" sz="2917" dirty="0">
                <a:solidFill>
                  <a:schemeClr val="accent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26715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0" y="1397000"/>
            <a:ext cx="7620000" cy="4064000"/>
          </a:xfrm>
        </p:spPr>
        <p:txBody>
          <a:bodyPr vert="horz" lIns="76729" tIns="38365" rIns="76729" bIns="38365" rtlCol="0">
            <a:noAutofit/>
          </a:bodyPr>
          <a:lstStyle/>
          <a:p>
            <a:pPr lvl="1" indent="-236211">
              <a:buFont typeface="Wingdings 3" charset="2"/>
              <a:buChar char=""/>
              <a:defRPr/>
            </a:pPr>
            <a:r>
              <a:rPr lang="en-US" altLang="en-US" sz="2400" b="1" dirty="0">
                <a:solidFill>
                  <a:srgbClr val="002060"/>
                </a:solidFill>
              </a:rPr>
              <a:t>Have honesty and integrity; </a:t>
            </a:r>
          </a:p>
          <a:p>
            <a:pPr lvl="1" indent="-236211">
              <a:buNone/>
              <a:defRPr/>
            </a:pPr>
            <a:endParaRPr lang="en-US" altLang="en-US" sz="2400" b="1" dirty="0">
              <a:solidFill>
                <a:srgbClr val="002060"/>
              </a:solidFill>
            </a:endParaRPr>
          </a:p>
          <a:p>
            <a:pPr lvl="1" indent="-236211">
              <a:buFont typeface="Wingdings 3" charset="2"/>
              <a:buChar char=""/>
              <a:defRPr/>
            </a:pPr>
            <a:r>
              <a:rPr lang="en-US" altLang="en-US" sz="2400" b="1" dirty="0">
                <a:solidFill>
                  <a:srgbClr val="002060"/>
                </a:solidFill>
              </a:rPr>
              <a:t>Expect blessings and rewards from the Creator, </a:t>
            </a:r>
          </a:p>
          <a:p>
            <a:pPr marL="382890" lvl="1" indent="0">
              <a:buNone/>
              <a:defRPr/>
            </a:pPr>
            <a:r>
              <a:rPr lang="en-US" altLang="en-US" sz="2400" b="1" dirty="0">
                <a:solidFill>
                  <a:srgbClr val="002060"/>
                </a:solidFill>
              </a:rPr>
              <a:t>   in addition to monetary benefit;</a:t>
            </a:r>
          </a:p>
          <a:p>
            <a:pPr lvl="1" indent="-236211">
              <a:buNone/>
              <a:defRPr/>
            </a:pPr>
            <a:endParaRPr lang="en-US" altLang="en-US" sz="3600" b="1" dirty="0">
              <a:solidFill>
                <a:srgbClr val="002060"/>
              </a:solidFill>
            </a:endParaRPr>
          </a:p>
          <a:p>
            <a:pPr lvl="1" indent="-236211">
              <a:buFont typeface="Wingdings 3" charset="2"/>
              <a:buChar char=""/>
              <a:defRPr/>
            </a:pPr>
            <a:r>
              <a:rPr lang="en-US" altLang="en-US" sz="2400" b="1" dirty="0">
                <a:solidFill>
                  <a:srgbClr val="002060"/>
                </a:solidFill>
              </a:rPr>
              <a:t>Be truthful and not to deceive; </a:t>
            </a:r>
          </a:p>
          <a:p>
            <a:pPr lvl="1" indent="-236211">
              <a:buFont typeface="Wingdings 3" charset="2"/>
              <a:buChar char=""/>
              <a:defRPr/>
            </a:pPr>
            <a:endParaRPr lang="en-US" altLang="en-US" sz="2400" b="1" dirty="0">
              <a:solidFill>
                <a:srgbClr val="002060"/>
              </a:solidFill>
            </a:endParaRPr>
          </a:p>
          <a:p>
            <a:pPr lvl="1" indent="-236211">
              <a:buFont typeface="Wingdings 3" charset="2"/>
              <a:buChar char=""/>
              <a:defRPr/>
            </a:pPr>
            <a:r>
              <a:rPr lang="en-US" altLang="en-US" sz="2400" b="1" dirty="0">
                <a:solidFill>
                  <a:srgbClr val="002060"/>
                </a:solidFill>
              </a:rPr>
              <a:t>Be conscious of social and environmental cost/benefits;</a:t>
            </a:r>
          </a:p>
          <a:p>
            <a:pPr lvl="1" indent="-236211">
              <a:buNone/>
              <a:defRPr/>
            </a:pPr>
            <a:r>
              <a:rPr lang="en-US" altLang="en-US" sz="2400" b="1" dirty="0">
                <a:solidFill>
                  <a:srgbClr val="002060"/>
                </a:solidFill>
              </a:rPr>
              <a:t>   rather than just monetary fulfillment.</a:t>
            </a:r>
          </a:p>
          <a:p>
            <a:pPr lvl="1" indent="-236211">
              <a:buNone/>
              <a:defRPr/>
            </a:pPr>
            <a:endParaRPr lang="en-US" altLang="en-US" sz="2000" b="1" dirty="0">
              <a:solidFill>
                <a:srgbClr val="00206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90500"/>
            <a:ext cx="7620000" cy="1270000"/>
          </a:xfrm>
        </p:spPr>
        <p:txBody>
          <a:bodyPr vert="horz" lIns="76729" tIns="38365" rIns="76729" bIns="38365" rtlCol="0" anchor="ctr">
            <a:noAutofit/>
          </a:bodyPr>
          <a:lstStyle/>
          <a:p>
            <a:pPr algn="ctr" eaLnBrk="1" hangingPunct="1"/>
            <a:r>
              <a:rPr lang="en-US" altLang="en-US" sz="2333" dirty="0">
                <a:solidFill>
                  <a:srgbClr val="FFFF99"/>
                </a:solidFill>
              </a:rPr>
              <a:t>SHARIAH (ISLAMIC LAW) </a:t>
            </a:r>
            <a:br>
              <a:rPr lang="en-US" altLang="en-US" sz="2333" dirty="0">
                <a:solidFill>
                  <a:srgbClr val="FFFF99"/>
                </a:solidFill>
              </a:rPr>
            </a:br>
            <a:r>
              <a:rPr lang="en-US" altLang="en-US" sz="2333" dirty="0">
                <a:solidFill>
                  <a:srgbClr val="FFFF99"/>
                </a:solidFill>
              </a:rPr>
              <a:t>REQUIRES FROM A MUSLIM THAT ONE MUST: </a:t>
            </a:r>
          </a:p>
        </p:txBody>
      </p:sp>
    </p:spTree>
    <p:extLst>
      <p:ext uri="{BB962C8B-B14F-4D97-AF65-F5344CB8AC3E}">
        <p14:creationId xmlns:p14="http://schemas.microsoft.com/office/powerpoint/2010/main" val="3786938639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2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2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 bldLvl="4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90500"/>
            <a:ext cx="7239000" cy="1524000"/>
          </a:xfrm>
        </p:spPr>
        <p:txBody>
          <a:bodyPr vert="horz" lIns="76729" tIns="38365" rIns="76729" bIns="38365" rtlCol="0" anchor="ctr">
            <a:noAutofit/>
          </a:bodyPr>
          <a:lstStyle/>
          <a:p>
            <a:pPr algn="l" eaLnBrk="1" hangingPunct="1">
              <a:defRPr/>
            </a:pPr>
            <a:r>
              <a:rPr lang="en-US" altLang="en-US" dirty="0" smtClean="0">
                <a:solidFill>
                  <a:schemeClr val="accent4">
                    <a:lumMod val="90000"/>
                  </a:schemeClr>
                </a:solidFill>
              </a:rPr>
              <a:t/>
            </a:r>
            <a:br>
              <a:rPr lang="en-US" altLang="en-US" dirty="0" smtClean="0">
                <a:solidFill>
                  <a:schemeClr val="accent4">
                    <a:lumMod val="90000"/>
                  </a:schemeClr>
                </a:solidFill>
              </a:rPr>
            </a:br>
            <a:r>
              <a:rPr lang="en-US" altLang="en-US" dirty="0" smtClean="0">
                <a:solidFill>
                  <a:srgbClr val="CE4400"/>
                </a:solidFill>
              </a:rPr>
              <a:t>Misconceptions </a:t>
            </a:r>
            <a:r>
              <a:rPr lang="en-US" altLang="en-US" dirty="0">
                <a:solidFill>
                  <a:srgbClr val="CE4400"/>
                </a:solidFill>
              </a:rPr>
              <a:t>among Muslims particularly, and among Non Muslims, as Well!</a:t>
            </a:r>
          </a:p>
        </p:txBody>
      </p:sp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1143000" y="1905000"/>
            <a:ext cx="6921500" cy="36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29" tIns="38365" rIns="76729" bIns="38365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en-US" altLang="en-US" sz="3667" dirty="0" smtClean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altLang="en-US" sz="3667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ISLAMIC </a:t>
            </a:r>
            <a:r>
              <a:rPr lang="en-US" altLang="en-US" sz="3667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BANKING AND FINANCING MEANS; ‘CONVENTIONAL BANKING AND FINANCING’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3667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DELETE THE WORD </a:t>
            </a:r>
            <a:r>
              <a:rPr lang="en-US" altLang="en-US" sz="3667" dirty="0">
                <a:solidFill>
                  <a:srgbClr val="FF0000"/>
                </a:solidFill>
                <a:latin typeface="Times New Roman" pitchFamily="18" charset="0"/>
              </a:rPr>
              <a:t>“INTEREST”,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3667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ADD THE WORD </a:t>
            </a:r>
            <a:r>
              <a:rPr lang="en-US" altLang="en-US" sz="3667" dirty="0">
                <a:solidFill>
                  <a:srgbClr val="FFFF99"/>
                </a:solidFill>
                <a:latin typeface="Times New Roman" pitchFamily="18" charset="0"/>
              </a:rPr>
              <a:t>“PROFIT”!</a:t>
            </a:r>
          </a:p>
        </p:txBody>
      </p:sp>
    </p:spTree>
    <p:extLst>
      <p:ext uri="{BB962C8B-B14F-4D97-AF65-F5344CB8AC3E}">
        <p14:creationId xmlns:p14="http://schemas.microsoft.com/office/powerpoint/2010/main" val="23338268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08000"/>
            <a:ext cx="7620000" cy="4762500"/>
          </a:xfrm>
        </p:spPr>
        <p:txBody>
          <a:bodyPr vert="horz" lIns="76729" tIns="38365" rIns="76729" bIns="38365" rtlCol="0" anchor="ctr">
            <a:noAutofit/>
          </a:bodyPr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>
                <a:solidFill>
                  <a:srgbClr val="000099"/>
                </a:solidFill>
              </a:rPr>
              <a:t/>
            </a:r>
            <a:br>
              <a:rPr lang="en-US" altLang="en-US">
                <a:solidFill>
                  <a:srgbClr val="000099"/>
                </a:solidFill>
              </a:rPr>
            </a:br>
            <a:endParaRPr lang="en-US" altLang="en-US">
              <a:solidFill>
                <a:srgbClr val="000099"/>
              </a:solidFill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913284"/>
            <a:ext cx="7620000" cy="4572000"/>
          </a:xfrm>
        </p:spPr>
        <p:txBody>
          <a:bodyPr vert="horz" lIns="76729" tIns="38365" rIns="76729" bIns="38365" rtlCol="0">
            <a:normAutofit/>
          </a:bodyPr>
          <a:lstStyle/>
          <a:p>
            <a:pPr marL="304788" indent="-213351">
              <a:spcBef>
                <a:spcPct val="0"/>
              </a:spcBef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sz="3667" dirty="0">
                <a:solidFill>
                  <a:srgbClr val="CC9900"/>
                </a:solidFill>
              </a:rPr>
              <a:t> </a:t>
            </a:r>
            <a:r>
              <a:rPr lang="en-US" sz="3667" dirty="0">
                <a:solidFill>
                  <a:srgbClr val="FFFF00"/>
                </a:solidFill>
              </a:rPr>
              <a:t>Maximizing the profit</a:t>
            </a:r>
          </a:p>
          <a:p>
            <a:pPr marL="304788" indent="-213351">
              <a:spcBef>
                <a:spcPct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3667" dirty="0">
                <a:solidFill>
                  <a:srgbClr val="FFFF00"/>
                </a:solidFill>
              </a:rPr>
              <a:t>   is not the most important</a:t>
            </a:r>
          </a:p>
          <a:p>
            <a:pPr marL="304788" indent="-213351">
              <a:spcBef>
                <a:spcPct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3667" dirty="0">
                <a:solidFill>
                  <a:srgbClr val="FFFF00"/>
                </a:solidFill>
              </a:rPr>
              <a:t>   aspect of business</a:t>
            </a:r>
          </a:p>
          <a:p>
            <a:pPr marL="304788" indent="-213351" algn="ctr">
              <a:spcBef>
                <a:spcPct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endParaRPr lang="en-US" sz="3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04788" indent="-213351">
              <a:spcBef>
                <a:spcPct val="0"/>
              </a:spcBef>
              <a:buClr>
                <a:schemeClr val="tx1">
                  <a:shade val="95000"/>
                </a:schemeClr>
              </a:buClr>
              <a:buFont typeface="Wingdings 3"/>
              <a:buChar char=""/>
              <a:defRPr/>
            </a:pPr>
            <a:r>
              <a:rPr lang="en-US" sz="3667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67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Charity and social responsibility</a:t>
            </a:r>
          </a:p>
          <a:p>
            <a:pPr marL="304788" indent="-213351">
              <a:spcBef>
                <a:spcPct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3667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are part and parcel</a:t>
            </a:r>
          </a:p>
          <a:p>
            <a:pPr marL="304788" indent="-213351">
              <a:spcBef>
                <a:spcPct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3667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  with the bottom line </a:t>
            </a:r>
          </a:p>
          <a:p>
            <a:pPr marL="304788" indent="-213351" algn="ctr">
              <a:lnSpc>
                <a:spcPct val="110000"/>
              </a:lnSpc>
              <a:spcBef>
                <a:spcPct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endParaRPr lang="en-US" sz="366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38590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0" y="317500"/>
            <a:ext cx="7175500" cy="2921000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altLang="en-US" dirty="0">
                <a:solidFill>
                  <a:srgbClr val="FF00FF"/>
                </a:solidFill>
              </a:rPr>
              <a:t>“AFFORRRDABLE AND INTEREST-FREE HOME </a:t>
            </a:r>
            <a:br>
              <a:rPr lang="en-US" altLang="en-US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FF00FF"/>
                </a:solidFill>
              </a:rPr>
              <a:t>OWNERSHIP”</a:t>
            </a:r>
            <a:br>
              <a:rPr lang="en-US" altLang="en-US" dirty="0">
                <a:solidFill>
                  <a:srgbClr val="FF00FF"/>
                </a:solidFill>
              </a:rPr>
            </a:br>
            <a:r>
              <a:rPr lang="en-US" altLang="en-US" dirty="0">
                <a:solidFill>
                  <a:srgbClr val="006600"/>
                </a:solidFill>
              </a:rPr>
              <a:t>ISLAMIC ALTERNATIVE?</a:t>
            </a:r>
            <a:br>
              <a:rPr lang="en-US" altLang="en-US" dirty="0">
                <a:solidFill>
                  <a:srgbClr val="006600"/>
                </a:solidFill>
              </a:rPr>
            </a:br>
            <a:r>
              <a:rPr lang="en-US" altLang="en-US" i="1" dirty="0">
                <a:solidFill>
                  <a:schemeClr val="tx1"/>
                </a:solidFill>
              </a:rPr>
              <a:t> </a:t>
            </a:r>
            <a:r>
              <a:rPr lang="en-US" altLang="en-US" i="1" dirty="0">
                <a:solidFill>
                  <a:srgbClr val="CC9900"/>
                </a:solidFill>
              </a:rPr>
              <a:t>A PRACTICAL MODEL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52500" y="3365500"/>
            <a:ext cx="7175500" cy="22225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FFFF99"/>
                </a:solidFill>
              </a:rPr>
              <a:t>Pervez Nasim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FFFF99"/>
                </a:solidFill>
              </a:rPr>
              <a:t>Chairman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FFFF99"/>
                </a:solidFill>
              </a:rPr>
              <a:t>Islamic Co-operative Housing Corporation Ltd.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FFFF99"/>
                </a:solidFill>
              </a:rPr>
              <a:t>and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000" b="1" dirty="0">
                <a:solidFill>
                  <a:srgbClr val="FFFF99"/>
                </a:solidFill>
              </a:rPr>
              <a:t>Ansar Co-operative Housing Corporation Ltd.  </a:t>
            </a:r>
          </a:p>
        </p:txBody>
      </p:sp>
    </p:spTree>
    <p:extLst>
      <p:ext uri="{BB962C8B-B14F-4D97-AF65-F5344CB8AC3E}">
        <p14:creationId xmlns:p14="http://schemas.microsoft.com/office/powerpoint/2010/main" val="2329346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128" y="625252"/>
            <a:ext cx="7669360" cy="7364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500" dirty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59632" y="2065412"/>
            <a:ext cx="7620000" cy="17780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altLang="en-US" sz="3667" dirty="0"/>
              <a:t>	</a:t>
            </a:r>
            <a:r>
              <a:rPr lang="en-US" altLang="en-US" sz="5100" b="1" i="1" dirty="0">
                <a:solidFill>
                  <a:srgbClr val="002060"/>
                </a:solidFill>
              </a:rPr>
              <a:t>North America’s 1st  Islamic Financial Institution</a:t>
            </a:r>
          </a:p>
          <a:p>
            <a:pPr eaLnBrk="1" hangingPunct="1">
              <a:lnSpc>
                <a:spcPct val="90000"/>
              </a:lnSpc>
            </a:pPr>
            <a:endParaRPr lang="en-US" altLang="en-US" sz="3800" b="1" i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4600" b="1" i="1" dirty="0">
                <a:solidFill>
                  <a:srgbClr val="002060"/>
                </a:solidFill>
              </a:rPr>
              <a:t>An interest-free HOMEOWNERSHIP and INVESTMENT Project established in </a:t>
            </a:r>
            <a:r>
              <a:rPr lang="en-US" altLang="en-US" sz="4600" b="1" i="1" dirty="0" smtClean="0">
                <a:solidFill>
                  <a:srgbClr val="002060"/>
                </a:solidFill>
              </a:rPr>
              <a:t>1980 in Canada</a:t>
            </a:r>
            <a:endParaRPr lang="en-US" altLang="en-US" sz="4600" b="1" i="1" dirty="0">
              <a:solidFill>
                <a:srgbClr val="002060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331640" y="409228"/>
            <a:ext cx="78488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altLang="en-US" sz="2400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eaLnBrk="0" hangingPunct="0"/>
            <a:r>
              <a:rPr lang="en-US" altLang="en-US" sz="2400" dirty="0" smtClean="0">
                <a:solidFill>
                  <a:srgbClr val="FFFFCC"/>
                </a:solidFill>
              </a:rPr>
              <a:t>Islamic </a:t>
            </a:r>
            <a:r>
              <a:rPr lang="en-US" altLang="en-US" sz="2400" dirty="0">
                <a:solidFill>
                  <a:srgbClr val="FFFFCC"/>
                </a:solidFill>
              </a:rPr>
              <a:t>Co-operative Housing Corporation Ltd.</a:t>
            </a:r>
            <a:r>
              <a:rPr lang="en-US" altLang="en-US" i="1" dirty="0">
                <a:solidFill>
                  <a:srgbClr val="FFFFCC"/>
                </a:solidFill>
              </a:rPr>
              <a:t> </a:t>
            </a:r>
            <a:endParaRPr lang="en-US" altLang="en-US" sz="15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6653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899</Words>
  <Application>Microsoft Office PowerPoint</Application>
  <PresentationFormat>On-screen Show (16:10)</PresentationFormat>
  <Paragraphs>266</Paragraphs>
  <Slides>33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Algerian</vt:lpstr>
      <vt:lpstr>Arial</vt:lpstr>
      <vt:lpstr>Arial Rounded MT Bold</vt:lpstr>
      <vt:lpstr>Calibri</vt:lpstr>
      <vt:lpstr>Candara</vt:lpstr>
      <vt:lpstr>Century Gothic</vt:lpstr>
      <vt:lpstr>GoudyHandtooled BT</vt:lpstr>
      <vt:lpstr>Lucida Sans</vt:lpstr>
      <vt:lpstr>Moderne</vt:lpstr>
      <vt:lpstr>Times New Roman</vt:lpstr>
      <vt:lpstr>Wingdings</vt:lpstr>
      <vt:lpstr>Wingdings 2</vt:lpstr>
      <vt:lpstr>Wingdings 3</vt:lpstr>
      <vt:lpstr>Vapor Trail</vt:lpstr>
      <vt:lpstr>Bitmap Image</vt:lpstr>
      <vt:lpstr>  Key Concepts of Islamic Financing and  Interest Free Home Ownership Program </vt:lpstr>
      <vt:lpstr>PREAMBLE</vt:lpstr>
      <vt:lpstr> IN OTHER WORDS,  WE THE HUMAN BEINGS; </vt:lpstr>
      <vt:lpstr> WE THE HUMAN BEINGS </vt:lpstr>
      <vt:lpstr>SHARIAH (ISLAMIC LAW)  REQUIRES FROM A MUSLIM THAT ONE MUST: </vt:lpstr>
      <vt:lpstr> Misconceptions among Muslims particularly, and among Non Muslims, as Well!</vt:lpstr>
      <vt:lpstr>   </vt:lpstr>
      <vt:lpstr>“AFFORRRDABLE AND INTEREST-FREE HOME  OWNERSHIP” ISLAMIC ALTERNATIVE?  A PRACTICAL MODEL</vt:lpstr>
      <vt:lpstr>PowerPoint Presentation</vt:lpstr>
      <vt:lpstr>   Islamic Co-operative Housing Corporation Ltd.   THE SHARIA MODEL ADOPTED  BY THE CO-OP </vt:lpstr>
      <vt:lpstr> A PARTNERSHIP</vt:lpstr>
      <vt:lpstr>     Islamic Co-operative Housing Corporation Ltd.</vt:lpstr>
      <vt:lpstr>Our Objectives</vt:lpstr>
      <vt:lpstr>…. to provide  an Opportunity to Committed Muslims all over the World ….</vt:lpstr>
      <vt:lpstr> Islamic Co-operative Housing Corporation Ltd.   TYPES OF MEMBRSHIP</vt:lpstr>
      <vt:lpstr>Islamic Co-operative Housing Corporation Ltd.</vt:lpstr>
      <vt:lpstr>Islamic Co-operative Housing Corporation Ltd.</vt:lpstr>
      <vt:lpstr>PowerPoint Presentation</vt:lpstr>
      <vt:lpstr> Islamic Co-operative Housing Corporation Ltd.   SHARING OF GAIN OR LOSS</vt:lpstr>
      <vt:lpstr>Islamic Co-operative Housing Corporation Ltd.</vt:lpstr>
      <vt:lpstr>ANSAR FINANCIAL GROUP  LAUNCHED A NEW CO-OPERATIVE IN 2003</vt:lpstr>
      <vt:lpstr>Islamic Co-operative Housing Corporation Ltd. Ansar Co-operative Housing Corporation Ltd.  COMBINED PRESENT STATUS</vt:lpstr>
      <vt:lpstr>   OTHER COMMUNITIES COPIED OUR MODEL  1. St. Louis, Missouri, USA  2. San Francesco, USA  3. Manchester, UK  4. Malaysia (In Progress)  in</vt:lpstr>
      <vt:lpstr>  Islamic Co-operative Housing Corporation and  Ansar Co-operative Housing Corporation  Established Home &amp; Auto Takaful for Co-op Members  in partnership with second largest Insurance Company in Canada  The Co-operators Insurance Group   </vt:lpstr>
      <vt:lpstr>      OTHER SERVICES AND PROJECTS</vt:lpstr>
      <vt:lpstr>PowerPoint Presentation</vt:lpstr>
      <vt:lpstr>Ansar Financial Group - AFG  (AG - Private + AFDC - Public)</vt:lpstr>
      <vt:lpstr> </vt:lpstr>
      <vt:lpstr>  Ansar Financial and Development Corporation (AFDC)  </vt:lpstr>
      <vt:lpstr> An Interest-Free Public Company  AFDC IPO</vt:lpstr>
      <vt:lpstr>Core Principles of Business of this Corporation: </vt:lpstr>
      <vt:lpstr>Leading Financial Development of the Community</vt:lpstr>
      <vt:lpstr>THANK YOU AND MAY ALLAH (GOD) BLESS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Islamic Cooperative Housing Corporation Ltd.</dc:title>
  <dc:creator>Syed Afaq Moin</dc:creator>
  <cp:lastModifiedBy>Ansar Group</cp:lastModifiedBy>
  <cp:revision>26</cp:revision>
  <dcterms:created xsi:type="dcterms:W3CDTF">2018-09-12T20:33:07Z</dcterms:created>
  <dcterms:modified xsi:type="dcterms:W3CDTF">2018-10-17T21:49:59Z</dcterms:modified>
</cp:coreProperties>
</file>